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71"/>
  </p:notesMasterIdLst>
  <p:sldIdLst>
    <p:sldId id="256" r:id="rId2"/>
    <p:sldId id="302" r:id="rId3"/>
    <p:sldId id="260" r:id="rId4"/>
    <p:sldId id="259" r:id="rId5"/>
    <p:sldId id="258" r:id="rId6"/>
    <p:sldId id="261" r:id="rId7"/>
    <p:sldId id="352" r:id="rId8"/>
    <p:sldId id="346" r:id="rId9"/>
    <p:sldId id="347" r:id="rId10"/>
    <p:sldId id="348" r:id="rId11"/>
    <p:sldId id="325" r:id="rId12"/>
    <p:sldId id="324" r:id="rId13"/>
    <p:sldId id="327" r:id="rId14"/>
    <p:sldId id="282" r:id="rId15"/>
    <p:sldId id="283" r:id="rId16"/>
    <p:sldId id="290" r:id="rId17"/>
    <p:sldId id="291" r:id="rId18"/>
    <p:sldId id="328" r:id="rId19"/>
    <p:sldId id="329" r:id="rId20"/>
    <p:sldId id="263" r:id="rId21"/>
    <p:sldId id="350" r:id="rId22"/>
    <p:sldId id="351" r:id="rId23"/>
    <p:sldId id="353" r:id="rId24"/>
    <p:sldId id="326" r:id="rId25"/>
    <p:sldId id="265" r:id="rId26"/>
    <p:sldId id="322" r:id="rId27"/>
    <p:sldId id="292" r:id="rId28"/>
    <p:sldId id="295" r:id="rId29"/>
    <p:sldId id="296" r:id="rId30"/>
    <p:sldId id="297" r:id="rId31"/>
    <p:sldId id="320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57" r:id="rId45"/>
    <p:sldId id="358" r:id="rId46"/>
    <p:sldId id="359" r:id="rId47"/>
    <p:sldId id="360" r:id="rId48"/>
    <p:sldId id="355" r:id="rId49"/>
    <p:sldId id="356" r:id="rId50"/>
    <p:sldId id="361" r:id="rId51"/>
    <p:sldId id="362" r:id="rId52"/>
    <p:sldId id="369" r:id="rId53"/>
    <p:sldId id="372" r:id="rId54"/>
    <p:sldId id="373" r:id="rId55"/>
    <p:sldId id="374" r:id="rId56"/>
    <p:sldId id="363" r:id="rId57"/>
    <p:sldId id="364" r:id="rId58"/>
    <p:sldId id="365" r:id="rId59"/>
    <p:sldId id="375" r:id="rId60"/>
    <p:sldId id="377" r:id="rId61"/>
    <p:sldId id="378" r:id="rId62"/>
    <p:sldId id="367" r:id="rId63"/>
    <p:sldId id="370" r:id="rId64"/>
    <p:sldId id="368" r:id="rId65"/>
    <p:sldId id="371" r:id="rId66"/>
    <p:sldId id="379" r:id="rId67"/>
    <p:sldId id="380" r:id="rId68"/>
    <p:sldId id="349" r:id="rId69"/>
    <p:sldId id="354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90" autoAdjust="0"/>
    <p:restoredTop sz="97931" autoAdjust="0"/>
  </p:normalViewPr>
  <p:slideViewPr>
    <p:cSldViewPr>
      <p:cViewPr>
        <p:scale>
          <a:sx n="80" d="100"/>
          <a:sy n="80" d="100"/>
        </p:scale>
        <p:origin x="-2526" y="-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5F5B3-ED49-456E-ADB0-B6CE290051A7}" type="doc">
      <dgm:prSet loTypeId="urn:microsoft.com/office/officeart/2005/8/layout/hList6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20942841-6ADE-43A6-B1CA-3B4645E7EBF5}">
      <dgm:prSet phldrT="[Tekst]" custT="1"/>
      <dgm:spPr/>
      <dgm:t>
        <a:bodyPr/>
        <a:lstStyle/>
        <a:p>
          <a:r>
            <a:rPr lang="pl-PL" sz="1800" b="1" dirty="0" smtClean="0">
              <a:latin typeface="Book Antiqua" pitchFamily="18" charset="0"/>
            </a:rPr>
            <a:t>Montuje systemy suchej zabudowy</a:t>
          </a:r>
          <a:endParaRPr lang="pl-PL" sz="1800" b="1" dirty="0">
            <a:latin typeface="Book Antiqua" pitchFamily="18" charset="0"/>
          </a:endParaRPr>
        </a:p>
      </dgm:t>
    </dgm:pt>
    <dgm:pt modelId="{87EE8582-6E07-442F-A2CE-56565AB2A7D9}" type="parTrans" cxnId="{C93E720A-E9C6-4F55-B82B-C6644CF03C42}">
      <dgm:prSet/>
      <dgm:spPr/>
      <dgm:t>
        <a:bodyPr/>
        <a:lstStyle/>
        <a:p>
          <a:endParaRPr lang="pl-PL"/>
        </a:p>
      </dgm:t>
    </dgm:pt>
    <dgm:pt modelId="{8891C5DA-C6E1-4B22-B032-D695D7A801D6}" type="sibTrans" cxnId="{C93E720A-E9C6-4F55-B82B-C6644CF03C42}">
      <dgm:prSet/>
      <dgm:spPr/>
      <dgm:t>
        <a:bodyPr/>
        <a:lstStyle/>
        <a:p>
          <a:endParaRPr lang="pl-PL"/>
        </a:p>
      </dgm:t>
    </dgm:pt>
    <dgm:pt modelId="{BC3C9496-DC58-4067-B05F-BC863B3462EC}">
      <dgm:prSet phldrT="[Tekst]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Montuje ściany działowe, sufity podwieszane oraz obudowy konstrukcji dachowych w systemie suchej zabudowy.</a:t>
          </a:r>
          <a:endParaRPr lang="pl-PL" sz="1500" dirty="0">
            <a:latin typeface="Book Antiqua" pitchFamily="18" charset="0"/>
          </a:endParaRPr>
        </a:p>
      </dgm:t>
    </dgm:pt>
    <dgm:pt modelId="{09119FBF-400C-4220-A70D-02F66C0F04DB}" type="parTrans" cxnId="{D4D570F7-D011-427F-993F-3ECE0DD0599A}">
      <dgm:prSet/>
      <dgm:spPr/>
      <dgm:t>
        <a:bodyPr/>
        <a:lstStyle/>
        <a:p>
          <a:endParaRPr lang="pl-PL"/>
        </a:p>
      </dgm:t>
    </dgm:pt>
    <dgm:pt modelId="{B78E28FC-0DFC-475D-B5F6-9EAF3A7982F9}" type="sibTrans" cxnId="{D4D570F7-D011-427F-993F-3ECE0DD0599A}">
      <dgm:prSet/>
      <dgm:spPr/>
      <dgm:t>
        <a:bodyPr/>
        <a:lstStyle/>
        <a:p>
          <a:endParaRPr lang="pl-PL"/>
        </a:p>
      </dgm:t>
    </dgm:pt>
    <dgm:pt modelId="{54F07E01-730D-4E30-A5BB-2C51C3AE2BA4}">
      <dgm:prSet phldrT="[Tekst]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Montuje okładziny ścienne i płyty podłogowe w systemie suchej zabudowy.</a:t>
          </a:r>
          <a:endParaRPr lang="pl-PL" sz="1500" dirty="0">
            <a:latin typeface="Book Antiqua" pitchFamily="18" charset="0"/>
          </a:endParaRPr>
        </a:p>
      </dgm:t>
    </dgm:pt>
    <dgm:pt modelId="{FFEE0032-9A29-414E-A977-71A5EF4CF95B}" type="parTrans" cxnId="{88300BD1-14B6-439C-8080-75F487517DF3}">
      <dgm:prSet/>
      <dgm:spPr/>
      <dgm:t>
        <a:bodyPr/>
        <a:lstStyle/>
        <a:p>
          <a:endParaRPr lang="pl-PL"/>
        </a:p>
      </dgm:t>
    </dgm:pt>
    <dgm:pt modelId="{3968CAFF-4E68-4B8A-8ABA-6BF025913991}" type="sibTrans" cxnId="{88300BD1-14B6-439C-8080-75F487517DF3}">
      <dgm:prSet/>
      <dgm:spPr/>
      <dgm:t>
        <a:bodyPr/>
        <a:lstStyle/>
        <a:p>
          <a:endParaRPr lang="pl-PL"/>
        </a:p>
      </dgm:t>
    </dgm:pt>
    <dgm:pt modelId="{D23D417C-49FD-4513-9172-DC86F62E7D38}">
      <dgm:prSet phldrT="[Tekst]" custT="1"/>
      <dgm:spPr/>
      <dgm:t>
        <a:bodyPr/>
        <a:lstStyle/>
        <a:p>
          <a:r>
            <a:rPr lang="pl-PL" sz="1800" b="1" dirty="0" smtClean="0">
              <a:latin typeface="Book Antiqua" pitchFamily="18" charset="0"/>
            </a:rPr>
            <a:t>Wykonuje roboty malarsko - tapeciarskie</a:t>
          </a:r>
          <a:endParaRPr lang="pl-PL" sz="1800" b="1" dirty="0">
            <a:latin typeface="Book Antiqua" pitchFamily="18" charset="0"/>
          </a:endParaRPr>
        </a:p>
      </dgm:t>
    </dgm:pt>
    <dgm:pt modelId="{C4997AEE-C017-41EB-8798-2D9E21A205E2}" type="parTrans" cxnId="{2D8115D4-4511-478E-AB01-965F2C670CCE}">
      <dgm:prSet/>
      <dgm:spPr/>
      <dgm:t>
        <a:bodyPr/>
        <a:lstStyle/>
        <a:p>
          <a:endParaRPr lang="pl-PL"/>
        </a:p>
      </dgm:t>
    </dgm:pt>
    <dgm:pt modelId="{3832DEC1-EC56-44A2-9EA7-E4DE168C03E1}" type="sibTrans" cxnId="{2D8115D4-4511-478E-AB01-965F2C670CCE}">
      <dgm:prSet/>
      <dgm:spPr/>
      <dgm:t>
        <a:bodyPr/>
        <a:lstStyle/>
        <a:p>
          <a:endParaRPr lang="pl-PL"/>
        </a:p>
      </dgm:t>
    </dgm:pt>
    <dgm:pt modelId="{0A54D7AD-2C98-4299-A7CF-7B709C7EB913}">
      <dgm:prSet phldrT="[Tekst]" custT="1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Wykonuje roboty malarskie.</a:t>
          </a:r>
          <a:endParaRPr lang="pl-PL" sz="1500" dirty="0">
            <a:latin typeface="Book Antiqua" pitchFamily="18" charset="0"/>
          </a:endParaRPr>
        </a:p>
      </dgm:t>
    </dgm:pt>
    <dgm:pt modelId="{DED4DDF7-3DCF-4925-8770-FB052CF8288A}" type="parTrans" cxnId="{77FA4069-D6F2-489B-A701-026135FF769B}">
      <dgm:prSet/>
      <dgm:spPr/>
      <dgm:t>
        <a:bodyPr/>
        <a:lstStyle/>
        <a:p>
          <a:endParaRPr lang="pl-PL"/>
        </a:p>
      </dgm:t>
    </dgm:pt>
    <dgm:pt modelId="{28373A1C-0325-4123-A2EF-1CA939095CF0}" type="sibTrans" cxnId="{77FA4069-D6F2-489B-A701-026135FF769B}">
      <dgm:prSet/>
      <dgm:spPr/>
      <dgm:t>
        <a:bodyPr/>
        <a:lstStyle/>
        <a:p>
          <a:endParaRPr lang="pl-PL"/>
        </a:p>
      </dgm:t>
    </dgm:pt>
    <dgm:pt modelId="{27394E0D-DFC4-4F70-9132-EC02CEC84144}">
      <dgm:prSet phldrT="[Tekst]" custT="1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Wykonuje roboty tapeciarskie.</a:t>
          </a:r>
          <a:endParaRPr lang="pl-PL" sz="1500" dirty="0">
            <a:latin typeface="Book Antiqua" pitchFamily="18" charset="0"/>
          </a:endParaRPr>
        </a:p>
      </dgm:t>
    </dgm:pt>
    <dgm:pt modelId="{9ECB78CB-83BB-4943-AED0-F7BAF38098C5}" type="parTrans" cxnId="{E9A94BED-BC1C-41A1-B424-770D6EF372A6}">
      <dgm:prSet/>
      <dgm:spPr/>
      <dgm:t>
        <a:bodyPr/>
        <a:lstStyle/>
        <a:p>
          <a:endParaRPr lang="pl-PL"/>
        </a:p>
      </dgm:t>
    </dgm:pt>
    <dgm:pt modelId="{FD8D554B-C5A2-4804-8013-5F42539AE4E5}" type="sibTrans" cxnId="{E9A94BED-BC1C-41A1-B424-770D6EF372A6}">
      <dgm:prSet/>
      <dgm:spPr/>
      <dgm:t>
        <a:bodyPr/>
        <a:lstStyle/>
        <a:p>
          <a:endParaRPr lang="pl-PL"/>
        </a:p>
      </dgm:t>
    </dgm:pt>
    <dgm:pt modelId="{4FA655B7-B9DE-4B07-B01E-A43343C00222}">
      <dgm:prSet phldrT="[Tekst]" custT="1"/>
      <dgm:spPr/>
      <dgm:t>
        <a:bodyPr/>
        <a:lstStyle/>
        <a:p>
          <a:r>
            <a:rPr lang="pl-PL" sz="1800" b="1" dirty="0" smtClean="0">
              <a:latin typeface="Book Antiqua" pitchFamily="18" charset="0"/>
            </a:rPr>
            <a:t>Wykonuje roboty posadzkarsko wykładzinowe</a:t>
          </a:r>
          <a:endParaRPr lang="pl-PL" sz="1800" b="1" dirty="0">
            <a:latin typeface="Book Antiqua" pitchFamily="18" charset="0"/>
          </a:endParaRPr>
        </a:p>
      </dgm:t>
    </dgm:pt>
    <dgm:pt modelId="{93A61474-B752-433F-89E4-8325458D43FF}" type="parTrans" cxnId="{21FCD739-AD18-40E1-9B0E-3FF4E6392179}">
      <dgm:prSet/>
      <dgm:spPr/>
      <dgm:t>
        <a:bodyPr/>
        <a:lstStyle/>
        <a:p>
          <a:endParaRPr lang="pl-PL"/>
        </a:p>
      </dgm:t>
    </dgm:pt>
    <dgm:pt modelId="{984E5248-AE01-4B54-878A-D461BE72B0CE}" type="sibTrans" cxnId="{21FCD739-AD18-40E1-9B0E-3FF4E6392179}">
      <dgm:prSet/>
      <dgm:spPr/>
      <dgm:t>
        <a:bodyPr/>
        <a:lstStyle/>
        <a:p>
          <a:endParaRPr lang="pl-PL"/>
        </a:p>
      </dgm:t>
    </dgm:pt>
    <dgm:pt modelId="{05A22D4E-51C7-4A41-AA11-8012C4B443D6}">
      <dgm:prSet phldrT="[Tekst]" custT="1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Wykonuje roboty okładzinowe.</a:t>
          </a:r>
          <a:endParaRPr lang="pl-PL" sz="1500" dirty="0">
            <a:latin typeface="Book Antiqua" pitchFamily="18" charset="0"/>
          </a:endParaRPr>
        </a:p>
      </dgm:t>
    </dgm:pt>
    <dgm:pt modelId="{B588315A-7987-4FD9-8CA6-5268E20636AB}" type="sibTrans" cxnId="{17FBA252-E7A6-4C2E-885B-D16D3512396E}">
      <dgm:prSet/>
      <dgm:spPr/>
      <dgm:t>
        <a:bodyPr/>
        <a:lstStyle/>
        <a:p>
          <a:endParaRPr lang="pl-PL"/>
        </a:p>
      </dgm:t>
    </dgm:pt>
    <dgm:pt modelId="{BF438759-A39A-4BDC-852C-8A9029A25B84}" type="parTrans" cxnId="{17FBA252-E7A6-4C2E-885B-D16D3512396E}">
      <dgm:prSet/>
      <dgm:spPr/>
      <dgm:t>
        <a:bodyPr/>
        <a:lstStyle/>
        <a:p>
          <a:endParaRPr lang="pl-PL"/>
        </a:p>
      </dgm:t>
    </dgm:pt>
    <dgm:pt modelId="{945F2C24-397C-4ECA-94ED-48584972AE8D}">
      <dgm:prSet phldrT="[Tekst]" custT="1"/>
      <dgm:spPr/>
      <dgm:t>
        <a:bodyPr/>
        <a:lstStyle/>
        <a:p>
          <a:r>
            <a:rPr lang="pl-PL" sz="1500" dirty="0" smtClean="0">
              <a:latin typeface="Book Antiqua" pitchFamily="18" charset="0"/>
            </a:rPr>
            <a:t>Wykonuje roboty posadzkarskie.</a:t>
          </a:r>
          <a:endParaRPr lang="pl-PL" sz="1500" dirty="0">
            <a:latin typeface="Book Antiqua" pitchFamily="18" charset="0"/>
          </a:endParaRPr>
        </a:p>
      </dgm:t>
    </dgm:pt>
    <dgm:pt modelId="{0F738FF4-1D67-4696-9F25-669DCCD3CB90}" type="sibTrans" cxnId="{4FC0253D-A3DA-45FA-B456-CABB39EC97F0}">
      <dgm:prSet/>
      <dgm:spPr/>
      <dgm:t>
        <a:bodyPr/>
        <a:lstStyle/>
        <a:p>
          <a:endParaRPr lang="pl-PL"/>
        </a:p>
      </dgm:t>
    </dgm:pt>
    <dgm:pt modelId="{AA15B48A-5B8B-4FE6-8FFD-4084AC7C9C75}" type="parTrans" cxnId="{4FC0253D-A3DA-45FA-B456-CABB39EC97F0}">
      <dgm:prSet/>
      <dgm:spPr/>
      <dgm:t>
        <a:bodyPr/>
        <a:lstStyle/>
        <a:p>
          <a:endParaRPr lang="pl-PL"/>
        </a:p>
      </dgm:t>
    </dgm:pt>
    <dgm:pt modelId="{AD47750E-8DE3-48B5-96E2-7419B158961C}" type="pres">
      <dgm:prSet presAssocID="{92F5F5B3-ED49-456E-ADB0-B6CE290051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E1669D7-3171-457F-9434-3F2A482BE838}" type="pres">
      <dgm:prSet presAssocID="{20942841-6ADE-43A6-B1CA-3B4645E7EBF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64EBC3-35C5-41FB-9323-28F0FCCBF0AC}" type="pres">
      <dgm:prSet presAssocID="{8891C5DA-C6E1-4B22-B032-D695D7A801D6}" presName="sibTrans" presStyleCnt="0"/>
      <dgm:spPr/>
      <dgm:t>
        <a:bodyPr/>
        <a:lstStyle/>
        <a:p>
          <a:endParaRPr lang="pl-PL"/>
        </a:p>
      </dgm:t>
    </dgm:pt>
    <dgm:pt modelId="{4ABE57B0-2185-49A0-9EC5-15DCB2529FEB}" type="pres">
      <dgm:prSet presAssocID="{D23D417C-49FD-4513-9172-DC86F62E7D3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86A7FC5-9D64-4195-B17B-63AC29003D87}" type="pres">
      <dgm:prSet presAssocID="{3832DEC1-EC56-44A2-9EA7-E4DE168C03E1}" presName="sibTrans" presStyleCnt="0"/>
      <dgm:spPr/>
      <dgm:t>
        <a:bodyPr/>
        <a:lstStyle/>
        <a:p>
          <a:endParaRPr lang="pl-PL"/>
        </a:p>
      </dgm:t>
    </dgm:pt>
    <dgm:pt modelId="{B6593131-0687-488F-9A8D-B7E580301B5F}" type="pres">
      <dgm:prSet presAssocID="{4FA655B7-B9DE-4B07-B01E-A43343C0022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2BEA36A-FEC6-4151-90DB-74660B22BAF7}" type="presOf" srcId="{20942841-6ADE-43A6-B1CA-3B4645E7EBF5}" destId="{AE1669D7-3171-457F-9434-3F2A482BE838}" srcOrd="0" destOrd="0" presId="urn:microsoft.com/office/officeart/2005/8/layout/hList6"/>
    <dgm:cxn modelId="{3FA74F69-466A-4AB7-8F6C-342F63A53316}" type="presOf" srcId="{BC3C9496-DC58-4067-B05F-BC863B3462EC}" destId="{AE1669D7-3171-457F-9434-3F2A482BE838}" srcOrd="0" destOrd="1" presId="urn:microsoft.com/office/officeart/2005/8/layout/hList6"/>
    <dgm:cxn modelId="{2D8115D4-4511-478E-AB01-965F2C670CCE}" srcId="{92F5F5B3-ED49-456E-ADB0-B6CE290051A7}" destId="{D23D417C-49FD-4513-9172-DC86F62E7D38}" srcOrd="1" destOrd="0" parTransId="{C4997AEE-C017-41EB-8798-2D9E21A205E2}" sibTransId="{3832DEC1-EC56-44A2-9EA7-E4DE168C03E1}"/>
    <dgm:cxn modelId="{4FC0253D-A3DA-45FA-B456-CABB39EC97F0}" srcId="{4FA655B7-B9DE-4B07-B01E-A43343C00222}" destId="{945F2C24-397C-4ECA-94ED-48584972AE8D}" srcOrd="0" destOrd="0" parTransId="{AA15B48A-5B8B-4FE6-8FFD-4084AC7C9C75}" sibTransId="{0F738FF4-1D67-4696-9F25-669DCCD3CB90}"/>
    <dgm:cxn modelId="{E8CEBA1B-9F27-47EB-9294-E0B78BB46A63}" type="presOf" srcId="{27394E0D-DFC4-4F70-9132-EC02CEC84144}" destId="{4ABE57B0-2185-49A0-9EC5-15DCB2529FEB}" srcOrd="0" destOrd="2" presId="urn:microsoft.com/office/officeart/2005/8/layout/hList6"/>
    <dgm:cxn modelId="{77FA4069-D6F2-489B-A701-026135FF769B}" srcId="{D23D417C-49FD-4513-9172-DC86F62E7D38}" destId="{0A54D7AD-2C98-4299-A7CF-7B709C7EB913}" srcOrd="0" destOrd="0" parTransId="{DED4DDF7-3DCF-4925-8770-FB052CF8288A}" sibTransId="{28373A1C-0325-4123-A2EF-1CA939095CF0}"/>
    <dgm:cxn modelId="{109A7E72-7816-44C8-98FD-7B9EC975FD0F}" type="presOf" srcId="{92F5F5B3-ED49-456E-ADB0-B6CE290051A7}" destId="{AD47750E-8DE3-48B5-96E2-7419B158961C}" srcOrd="0" destOrd="0" presId="urn:microsoft.com/office/officeart/2005/8/layout/hList6"/>
    <dgm:cxn modelId="{D7529175-65E0-4608-B0D3-5C16A966EDE0}" type="presOf" srcId="{945F2C24-397C-4ECA-94ED-48584972AE8D}" destId="{B6593131-0687-488F-9A8D-B7E580301B5F}" srcOrd="0" destOrd="1" presId="urn:microsoft.com/office/officeart/2005/8/layout/hList6"/>
    <dgm:cxn modelId="{C93E720A-E9C6-4F55-B82B-C6644CF03C42}" srcId="{92F5F5B3-ED49-456E-ADB0-B6CE290051A7}" destId="{20942841-6ADE-43A6-B1CA-3B4645E7EBF5}" srcOrd="0" destOrd="0" parTransId="{87EE8582-6E07-442F-A2CE-56565AB2A7D9}" sibTransId="{8891C5DA-C6E1-4B22-B032-D695D7A801D6}"/>
    <dgm:cxn modelId="{D4D570F7-D011-427F-993F-3ECE0DD0599A}" srcId="{20942841-6ADE-43A6-B1CA-3B4645E7EBF5}" destId="{BC3C9496-DC58-4067-B05F-BC863B3462EC}" srcOrd="0" destOrd="0" parTransId="{09119FBF-400C-4220-A70D-02F66C0F04DB}" sibTransId="{B78E28FC-0DFC-475D-B5F6-9EAF3A7982F9}"/>
    <dgm:cxn modelId="{F871F3F2-AD1D-4B06-9A75-94E0ACB15735}" type="presOf" srcId="{4FA655B7-B9DE-4B07-B01E-A43343C00222}" destId="{B6593131-0687-488F-9A8D-B7E580301B5F}" srcOrd="0" destOrd="0" presId="urn:microsoft.com/office/officeart/2005/8/layout/hList6"/>
    <dgm:cxn modelId="{9B4C95C3-E10B-461B-B139-48407B080D6A}" type="presOf" srcId="{54F07E01-730D-4E30-A5BB-2C51C3AE2BA4}" destId="{AE1669D7-3171-457F-9434-3F2A482BE838}" srcOrd="0" destOrd="2" presId="urn:microsoft.com/office/officeart/2005/8/layout/hList6"/>
    <dgm:cxn modelId="{BB14F30E-005A-441F-864F-0DD2611964BC}" type="presOf" srcId="{05A22D4E-51C7-4A41-AA11-8012C4B443D6}" destId="{B6593131-0687-488F-9A8D-B7E580301B5F}" srcOrd="0" destOrd="2" presId="urn:microsoft.com/office/officeart/2005/8/layout/hList6"/>
    <dgm:cxn modelId="{E9A94BED-BC1C-41A1-B424-770D6EF372A6}" srcId="{D23D417C-49FD-4513-9172-DC86F62E7D38}" destId="{27394E0D-DFC4-4F70-9132-EC02CEC84144}" srcOrd="1" destOrd="0" parTransId="{9ECB78CB-83BB-4943-AED0-F7BAF38098C5}" sibTransId="{FD8D554B-C5A2-4804-8013-5F42539AE4E5}"/>
    <dgm:cxn modelId="{A832C26D-B41E-4A5F-8F4D-B45914CB4524}" type="presOf" srcId="{0A54D7AD-2C98-4299-A7CF-7B709C7EB913}" destId="{4ABE57B0-2185-49A0-9EC5-15DCB2529FEB}" srcOrd="0" destOrd="1" presId="urn:microsoft.com/office/officeart/2005/8/layout/hList6"/>
    <dgm:cxn modelId="{21FCD739-AD18-40E1-9B0E-3FF4E6392179}" srcId="{92F5F5B3-ED49-456E-ADB0-B6CE290051A7}" destId="{4FA655B7-B9DE-4B07-B01E-A43343C00222}" srcOrd="2" destOrd="0" parTransId="{93A61474-B752-433F-89E4-8325458D43FF}" sibTransId="{984E5248-AE01-4B54-878A-D461BE72B0CE}"/>
    <dgm:cxn modelId="{17FBA252-E7A6-4C2E-885B-D16D3512396E}" srcId="{4FA655B7-B9DE-4B07-B01E-A43343C00222}" destId="{05A22D4E-51C7-4A41-AA11-8012C4B443D6}" srcOrd="1" destOrd="0" parTransId="{BF438759-A39A-4BDC-852C-8A9029A25B84}" sibTransId="{B588315A-7987-4FD9-8CA6-5268E20636AB}"/>
    <dgm:cxn modelId="{88300BD1-14B6-439C-8080-75F487517DF3}" srcId="{20942841-6ADE-43A6-B1CA-3B4645E7EBF5}" destId="{54F07E01-730D-4E30-A5BB-2C51C3AE2BA4}" srcOrd="1" destOrd="0" parTransId="{FFEE0032-9A29-414E-A977-71A5EF4CF95B}" sibTransId="{3968CAFF-4E68-4B8A-8ABA-6BF025913991}"/>
    <dgm:cxn modelId="{C7ADFBFB-3F00-49B7-AC47-D85EFB1C0439}" type="presOf" srcId="{D23D417C-49FD-4513-9172-DC86F62E7D38}" destId="{4ABE57B0-2185-49A0-9EC5-15DCB2529FEB}" srcOrd="0" destOrd="0" presId="urn:microsoft.com/office/officeart/2005/8/layout/hList6"/>
    <dgm:cxn modelId="{6C312E12-0051-40D5-BA2C-47B39A261E60}" type="presParOf" srcId="{AD47750E-8DE3-48B5-96E2-7419B158961C}" destId="{AE1669D7-3171-457F-9434-3F2A482BE838}" srcOrd="0" destOrd="0" presId="urn:microsoft.com/office/officeart/2005/8/layout/hList6"/>
    <dgm:cxn modelId="{81AC8448-9265-4BDF-BB79-B2735DCD2D77}" type="presParOf" srcId="{AD47750E-8DE3-48B5-96E2-7419B158961C}" destId="{4664EBC3-35C5-41FB-9323-28F0FCCBF0AC}" srcOrd="1" destOrd="0" presId="urn:microsoft.com/office/officeart/2005/8/layout/hList6"/>
    <dgm:cxn modelId="{F78E3349-4CD2-473F-9F2B-7CB286EE9B95}" type="presParOf" srcId="{AD47750E-8DE3-48B5-96E2-7419B158961C}" destId="{4ABE57B0-2185-49A0-9EC5-15DCB2529FEB}" srcOrd="2" destOrd="0" presId="urn:microsoft.com/office/officeart/2005/8/layout/hList6"/>
    <dgm:cxn modelId="{EAAD6F76-B2F3-4DD7-BD9F-F3265B480F02}" type="presParOf" srcId="{AD47750E-8DE3-48B5-96E2-7419B158961C}" destId="{586A7FC5-9D64-4195-B17B-63AC29003D87}" srcOrd="3" destOrd="0" presId="urn:microsoft.com/office/officeart/2005/8/layout/hList6"/>
    <dgm:cxn modelId="{913AF988-FD33-4BCF-BA10-AC3357645E6A}" type="presParOf" srcId="{AD47750E-8DE3-48B5-96E2-7419B158961C}" destId="{B6593131-0687-488F-9A8D-B7E580301B5F}" srcOrd="4" destOrd="0" presId="urn:microsoft.com/office/officeart/2005/8/layout/h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DA74C-9048-4AC9-B8F8-FB54DBF0EA55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895A2-0E9E-4577-B9C4-EF6A51CA26E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95A2-0E9E-4577-B9C4-EF6A51CA26E8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895A2-0E9E-4577-B9C4-EF6A51CA26E8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Prostokąt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Łącznik prosty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Łącznik prosty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Prostokąt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pl-PL"/>
          </a:p>
        </p:txBody>
      </p:sp>
      <p:sp>
        <p:nvSpPr>
          <p:cNvPr id="9" name="Prostokąt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Łącznik prosty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rostokąt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Łącznik prosty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rostokąt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3" name="Symbol zastępczy stop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Prostokąt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Łącznik prosty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pl-PL"/>
          </a:p>
        </p:txBody>
      </p:sp>
    </p:spTree>
  </p:cSld>
  <p:clrMapOvr>
    <a:masterClrMapping/>
  </p:clrMapOvr>
  <p:transition spd="med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B7AB596-A499-42FD-937D-D602A8A8FC3A}" type="datetimeFigureOut">
              <a:rPr lang="pl-PL" smtClean="0"/>
              <a:pPr/>
              <a:t>2020-05-21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958EB16-7228-4D2D-8B12-A06E5AF436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 advClick="0" advTm="3000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gif"/><Relationship Id="rId4" Type="http://schemas.openxmlformats.org/officeDocument/2006/relationships/image" Target="../media/image74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mailto:osw-suliszewo@wp.p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00034" y="285729"/>
            <a:ext cx="8229600" cy="2571768"/>
          </a:xfrm>
        </p:spPr>
        <p:txBody>
          <a:bodyPr>
            <a:noAutofit/>
          </a:bodyPr>
          <a:lstStyle/>
          <a:p>
            <a:pPr algn="ctr"/>
            <a:r>
              <a:rPr lang="pl-PL" sz="5000" dirty="0" smtClean="0">
                <a:solidFill>
                  <a:schemeClr val="tx1"/>
                </a:solidFill>
                <a:latin typeface="Monotype Corsiva" pitchFamily="66" charset="0"/>
              </a:rPr>
              <a:t>Z</a:t>
            </a:r>
            <a:r>
              <a:rPr lang="pl-PL" sz="5000" b="1" dirty="0" smtClean="0">
                <a:solidFill>
                  <a:schemeClr val="tx1"/>
                </a:solidFill>
                <a:latin typeface="Monotype Corsiva" pitchFamily="66" charset="0"/>
              </a:rPr>
              <a:t>apisz się </a:t>
            </a:r>
            <a:br>
              <a:rPr lang="pl-PL" sz="50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pl-PL" sz="5000" b="1" dirty="0" smtClean="0">
                <a:solidFill>
                  <a:schemeClr val="tx1"/>
                </a:solidFill>
                <a:latin typeface="Monotype Corsiva" pitchFamily="66" charset="0"/>
              </a:rPr>
              <a:t>do </a:t>
            </a:r>
            <a:r>
              <a:rPr lang="pl-PL" sz="5400" b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pl-PL" sz="5400" dirty="0" smtClean="0">
                <a:solidFill>
                  <a:schemeClr val="tx1"/>
                </a:solidFill>
                <a:latin typeface="Monotype Corsiva" pitchFamily="66" charset="0"/>
              </a:rPr>
              <a:t>BRANŻOWEJ </a:t>
            </a:r>
            <a:br>
              <a:rPr lang="pl-PL" sz="54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pl-PL" sz="5400" dirty="0" smtClean="0">
                <a:solidFill>
                  <a:schemeClr val="tx1"/>
                </a:solidFill>
                <a:latin typeface="Monotype Corsiva" pitchFamily="66" charset="0"/>
              </a:rPr>
              <a:t>      SZKOŁY  I  </a:t>
            </a:r>
            <a:r>
              <a:rPr lang="pl-PL" sz="5400" b="1" dirty="0" smtClean="0">
                <a:solidFill>
                  <a:schemeClr val="tx1"/>
                </a:solidFill>
                <a:latin typeface="Monotype Corsiva" pitchFamily="66" charset="0"/>
              </a:rPr>
              <a:t>STOPNIA</a:t>
            </a:r>
            <a:endParaRPr lang="pl-PL" sz="5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400800" cy="1928826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chemeClr val="tx1"/>
                </a:solidFill>
                <a:latin typeface="Monotype Corsiva" pitchFamily="66" charset="0"/>
              </a:rPr>
              <a:t>w Ośrodku Szkolno-Wychowawczym </a:t>
            </a:r>
          </a:p>
          <a:p>
            <a:pPr algn="ctr"/>
            <a:r>
              <a:rPr lang="pl-PL" sz="3600" dirty="0" smtClean="0">
                <a:solidFill>
                  <a:schemeClr val="tx1"/>
                </a:solidFill>
                <a:latin typeface="Monotype Corsiva" pitchFamily="66" charset="0"/>
              </a:rPr>
              <a:t>im. Kawalerów Orderu Uśmiechu </a:t>
            </a:r>
          </a:p>
          <a:p>
            <a:pPr algn="ctr"/>
            <a:r>
              <a:rPr lang="pl-PL" sz="3600" dirty="0" smtClean="0">
                <a:solidFill>
                  <a:schemeClr val="tx1"/>
                </a:solidFill>
                <a:latin typeface="Monotype Corsiva" pitchFamily="66" charset="0"/>
              </a:rPr>
              <a:t>w Suliszewie   </a:t>
            </a:r>
          </a:p>
        </p:txBody>
      </p:sp>
      <p:pic>
        <p:nvPicPr>
          <p:cNvPr id="14338" name="Picture 2" descr="Znalezione obrazy dla zapytania SOSW SULISZEWO  LOGO"/>
          <p:cNvPicPr>
            <a:picLocks noChangeAspect="1" noChangeArrowheads="1"/>
          </p:cNvPicPr>
          <p:nvPr/>
        </p:nvPicPr>
        <p:blipFill>
          <a:blip r:embed="rId2"/>
          <a:srcRect l="2857" b="2356"/>
          <a:stretch>
            <a:fillRect/>
          </a:stretch>
        </p:blipFill>
        <p:spPr bwMode="auto">
          <a:xfrm>
            <a:off x="6643702" y="4414844"/>
            <a:ext cx="2285996" cy="22288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Możliwości zatrudnienia</a:t>
            </a:r>
            <a:endParaRPr lang="pl-PL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Miejscem pracy kucharza najczęściej są zakłady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gastronomiczne typu otwartego i zamkniętego,       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w tym: </a:t>
            </a:r>
          </a:p>
          <a:p>
            <a:r>
              <a:rPr lang="pl-PL" dirty="0" smtClean="0">
                <a:latin typeface="Book Antiqua" pitchFamily="18" charset="0"/>
              </a:rPr>
              <a:t>restauracje hotelowe, </a:t>
            </a:r>
          </a:p>
          <a:p>
            <a:r>
              <a:rPr lang="pl-PL" dirty="0" smtClean="0">
                <a:latin typeface="Book Antiqua" pitchFamily="18" charset="0"/>
              </a:rPr>
              <a:t>gastronomia sieciowa, </a:t>
            </a:r>
          </a:p>
          <a:p>
            <a:r>
              <a:rPr lang="pl-PL" dirty="0" smtClean="0">
                <a:latin typeface="Book Antiqua" pitchFamily="18" charset="0"/>
              </a:rPr>
              <a:t>firmy cateringowe, </a:t>
            </a:r>
          </a:p>
          <a:p>
            <a:r>
              <a:rPr lang="pl-PL" dirty="0" smtClean="0">
                <a:latin typeface="Book Antiqua" pitchFamily="18" charset="0"/>
              </a:rPr>
              <a:t>przedsiębiorstwa zajmujące się przygotowywaniem i produkcją wyrobów i półproduktów kulinarnych.</a:t>
            </a:r>
          </a:p>
          <a:p>
            <a:endParaRPr lang="pl-PL" dirty="0"/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nalezione obrazy dla zapytania praca w kuchni gify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57950" y="0"/>
            <a:ext cx="2366957" cy="2760258"/>
          </a:xfrm>
          <a:prstGeom prst="rect">
            <a:avLst/>
          </a:prstGeom>
          <a:noFill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00882" cy="1143000"/>
          </a:xfrm>
        </p:spPr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latin typeface="Book Antiqua" pitchFamily="18" charset="0"/>
              </a:rPr>
              <a:t>TAK  PRACUJEMY NA  ZAJĘCIACH  </a:t>
            </a:r>
            <a:br>
              <a:rPr lang="pl-PL" sz="24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400" b="1" dirty="0" smtClean="0">
                <a:solidFill>
                  <a:schemeClr val="tx1"/>
                </a:solidFill>
                <a:latin typeface="Book Antiqua" pitchFamily="18" charset="0"/>
              </a:rPr>
              <a:t>PRAKTYCZNYCH</a:t>
            </a:r>
            <a: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pl-PL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50" name="Picture 2" descr="C:\Users\Beata Garbicz\Desktop\Nowy folder\20180926_1730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71500" y="1357299"/>
            <a:ext cx="3643310" cy="4441368"/>
          </a:xfrm>
          <a:prstGeom prst="rect">
            <a:avLst/>
          </a:prstGeom>
          <a:noFill/>
        </p:spPr>
      </p:pic>
      <p:pic>
        <p:nvPicPr>
          <p:cNvPr id="2052" name="Picture 4" descr="C:\Users\Beata Garbicz\Desktop\Nowy folder\20171214_161221.jpg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381714" y="1600200"/>
            <a:ext cx="343492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eata Garbicz\Desktop\Nowy folder\20181121_1723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85728"/>
            <a:ext cx="3786188" cy="4356100"/>
          </a:xfrm>
          <a:prstGeom prst="rect">
            <a:avLst/>
          </a:prstGeom>
          <a:noFill/>
        </p:spPr>
      </p:pic>
      <p:pic>
        <p:nvPicPr>
          <p:cNvPr id="1028" name="Picture 4" descr="C:\Users\Beata Garbicz\Desktop\Nowy folder\20180405_153853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357686" y="1643050"/>
            <a:ext cx="3429000" cy="4572000"/>
          </a:xfrm>
          <a:prstGeom prst="rect">
            <a:avLst/>
          </a:prstGeom>
          <a:noFill/>
        </p:spPr>
      </p:pic>
      <p:pic>
        <p:nvPicPr>
          <p:cNvPr id="5" name="Picture 4" descr="D:\Agnieszka 2\Gify1\kuchnia__17_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4786322"/>
            <a:ext cx="1891006" cy="1785950"/>
          </a:xfrm>
          <a:prstGeom prst="rect">
            <a:avLst/>
          </a:prstGeom>
          <a:noFill/>
        </p:spPr>
      </p:pic>
      <p:pic>
        <p:nvPicPr>
          <p:cNvPr id="6" name="Picture 2" descr="http://www.wtzbydgoszcz.caritas.pl/images/kuchnia__22_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25187"/>
            <a:ext cx="1500198" cy="16178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Bierzemy udział w szkolnych konkursach gastronomicznych,</a:t>
            </a:r>
            <a:b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aby doskonalić umiejętności zawodowe</a:t>
            </a:r>
            <a:b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 i poczuć nutkę rywalizacji</a:t>
            </a:r>
            <a:endParaRPr lang="pl-PL" sz="2700" dirty="0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776451"/>
            <a:ext cx="3657600" cy="221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70375" y="2360814"/>
            <a:ext cx="3657600" cy="305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1891" r="8197"/>
          <a:stretch>
            <a:fillRect/>
          </a:stretch>
        </p:blipFill>
        <p:spPr bwMode="auto">
          <a:xfrm>
            <a:off x="0" y="2428875"/>
            <a:ext cx="3429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 preferRelativeResize="0">
            <a:picLocks noChangeArrowheads="1"/>
          </p:cNvPicPr>
          <p:nvPr/>
        </p:nvPicPr>
        <p:blipFill>
          <a:blip r:embed="rId3" cstate="print"/>
          <a:srcRect l="10784" r="5882" b="16418"/>
          <a:stretch>
            <a:fillRect/>
          </a:stretch>
        </p:blipFill>
        <p:spPr bwMode="auto">
          <a:xfrm>
            <a:off x="3571868" y="285728"/>
            <a:ext cx="535785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pole tekstowe 8"/>
          <p:cNvSpPr txBox="1"/>
          <p:nvPr/>
        </p:nvSpPr>
        <p:spPr>
          <a:xfrm>
            <a:off x="642910" y="500042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Book Antiqua" pitchFamily="18" charset="0"/>
              </a:rPr>
              <a:t>BRAWO !</a:t>
            </a:r>
            <a:endParaRPr lang="pl-PL" sz="2800" b="1" dirty="0">
              <a:latin typeface="Book Antiqua" pitchFamily="18" charset="0"/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Sporządzamy pyszne wypieki na szkolne uroczystości…</a:t>
            </a:r>
            <a:b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                                                    „Wigilia”</a:t>
            </a:r>
            <a:endParaRPr lang="pl-PL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143380"/>
            <a:ext cx="3857652" cy="2356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214942" y="1357298"/>
            <a:ext cx="3246120" cy="395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44" y="1071546"/>
            <a:ext cx="504604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 preferRelativeResize="0"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86248" y="4357694"/>
            <a:ext cx="3541222" cy="234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7467600" cy="1071546"/>
          </a:xfrm>
        </p:spPr>
        <p:txBody>
          <a:bodyPr>
            <a:normAutofit/>
          </a:bodyPr>
          <a:lstStyle/>
          <a:p>
            <a:pPr algn="ctr"/>
            <a:r>
              <a:rPr lang="pl-PL" sz="2700" b="1" dirty="0" smtClean="0">
                <a:solidFill>
                  <a:schemeClr val="tx1"/>
                </a:solidFill>
                <a:latin typeface="Book Antiqua" pitchFamily="18" charset="0"/>
              </a:rPr>
              <a:t>Przygotowujemy poczęstunki na szkolne konkursy, konferencje …</a:t>
            </a:r>
            <a:endParaRPr lang="pl-PL" sz="27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7" name="Picture 3" descr="D:\Agnieszka 2\materiały do pracy w szkole\rok 2011-2012 kl.IIIZSZ\zdjęcia\praca 2011\wojewódzki konkurs wiedzy o regionie przygotowania poczestunku\obsługa gastronomiczna VII Wojewódzkiego Konkursu Wiedzy o Regionie\DSCN0321mv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5007091" cy="2819118"/>
          </a:xfrm>
          <a:prstGeom prst="rect">
            <a:avLst/>
          </a:prstGeom>
          <a:noFill/>
        </p:spPr>
      </p:pic>
      <p:pic>
        <p:nvPicPr>
          <p:cNvPr id="1028" name="Picture 4" descr="D:\Agnieszka 2\materiały do pracy w szkole\rok 2011-2012 kl.IIIZSZ\zdjęcia\praca 2011\wojewódzki konkurs wiedzy o regionie przygotowania poczestunku\obsługa gastronomiczna VII Wojewódzkiego Konkursu Wiedzy o Regionie\bfhf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8313" y="3643314"/>
            <a:ext cx="5004891" cy="28178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ata Garbicz\Desktop\Nowy folder\imprezy\20160518_0924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94188" y="2428875"/>
            <a:ext cx="4849812" cy="4122738"/>
          </a:xfrm>
          <a:prstGeom prst="rect">
            <a:avLst/>
          </a:prstGeom>
          <a:noFill/>
        </p:spPr>
      </p:pic>
      <p:pic>
        <p:nvPicPr>
          <p:cNvPr id="3075" name="Picture 3" descr="C:\Users\Beata Garbicz\Desktop\Nowy folder\imprezy\20160518_09251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r="10819"/>
          <a:stretch>
            <a:fillRect/>
          </a:stretch>
        </p:blipFill>
        <p:spPr bwMode="auto">
          <a:xfrm>
            <a:off x="0" y="285750"/>
            <a:ext cx="5000625" cy="34829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57161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  <a:t>Jeździmy na wycieczki zawodowe</a:t>
            </a:r>
            <a:b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  <a:t>aby poszerzać wiedzę , </a:t>
            </a:r>
            <a:b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  <a:t>doskonalić umiejętności </a:t>
            </a:r>
            <a:b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  <a:t>i przygotować się do egzaminu zawodowego</a:t>
            </a:r>
            <a:endParaRPr lang="pl-PL"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6626" name="AutoShape 2" descr="Znalezione obrazy dla zapytania wycieczka gif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6630" name="Picture 6" descr="Znalezione obrazy dla zapytania wycieczka szkolna gif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786058"/>
            <a:ext cx="4071966" cy="3211036"/>
          </a:xfrm>
          <a:prstGeom prst="rect">
            <a:avLst/>
          </a:prstGeom>
          <a:noFill/>
        </p:spPr>
      </p:pic>
      <p:pic>
        <p:nvPicPr>
          <p:cNvPr id="26632" name="Picture 8" descr="Znalezione obrazy dla zapytania wycieczka zawodowa gif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72074"/>
            <a:ext cx="2638425" cy="1428750"/>
          </a:xfrm>
          <a:prstGeom prst="rect">
            <a:avLst/>
          </a:prstGeom>
          <a:noFill/>
        </p:spPr>
      </p:pic>
      <p:pic>
        <p:nvPicPr>
          <p:cNvPr id="26634" name="Picture 10" descr="Znalezione obrazy dla zapytania wycieczka  obrazki,gif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000372"/>
            <a:ext cx="1738303" cy="173830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582726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Jesteśmy z wizytą                                                 w Centrum Kształcenia Praktycznego </a:t>
            </a:r>
            <a:b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w Szczecinie.</a:t>
            </a:r>
            <a:endParaRPr lang="pl-PL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1928802"/>
            <a:ext cx="4857784" cy="249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714744" y="4405472"/>
            <a:ext cx="4265944" cy="24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714356"/>
            <a:ext cx="7467600" cy="1143000"/>
          </a:xfrm>
        </p:spPr>
        <p:txBody>
          <a:bodyPr>
            <a:noAutofit/>
          </a:bodyPr>
          <a:lstStyle/>
          <a:p>
            <a:r>
              <a:rPr lang="pl-PL" sz="4400" b="1" dirty="0" smtClean="0">
                <a:solidFill>
                  <a:schemeClr val="tx1"/>
                </a:solidFill>
                <a:latin typeface="Monotype Corsiva" pitchFamily="66" charset="0"/>
              </a:rPr>
              <a:t>Serdecznie Zapraszamy</a:t>
            </a:r>
            <a:r>
              <a:rPr lang="pl-PL" sz="4800" b="1" dirty="0" smtClean="0">
                <a:solidFill>
                  <a:schemeClr val="tx1"/>
                </a:solidFill>
                <a:latin typeface="Monotype Corsiva" pitchFamily="66" charset="0"/>
              </a:rPr>
              <a:t>  </a:t>
            </a:r>
            <a:r>
              <a:rPr lang="pl-PL" sz="4400" b="1" dirty="0" smtClean="0">
                <a:solidFill>
                  <a:schemeClr val="tx1"/>
                </a:solidFill>
                <a:latin typeface="Monotype Corsiva" pitchFamily="66" charset="0"/>
              </a:rPr>
              <a:t>…</a:t>
            </a:r>
            <a:br>
              <a:rPr lang="pl-PL" sz="4400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pl-PL" sz="4400" b="1" dirty="0"/>
          </a:p>
        </p:txBody>
      </p:sp>
      <p:pic>
        <p:nvPicPr>
          <p:cNvPr id="54274" name="Picture 2" descr="https://scontent-waw1-1.xx.fbcdn.net/v/t31.0-8/12795084_201883070183076_7408616750404942228_o.jpg?oh=cecd1fd059493f5f63468f51590dd207&amp;oe=5A6E6CB0"/>
          <p:cNvPicPr>
            <a:picLocks noChangeAspect="1" noChangeArrowheads="1"/>
          </p:cNvPicPr>
          <p:nvPr/>
        </p:nvPicPr>
        <p:blipFill>
          <a:blip r:embed="rId2"/>
          <a:srcRect b="6610"/>
          <a:stretch>
            <a:fillRect/>
          </a:stretch>
        </p:blipFill>
        <p:spPr bwMode="auto">
          <a:xfrm>
            <a:off x="1071538" y="1500174"/>
            <a:ext cx="7000924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043890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latin typeface="Book Antiqua" pitchFamily="18" charset="0"/>
              </a:rPr>
              <a:t>PRACOWNIK POMOCNICZY </a:t>
            </a:r>
            <a:br>
              <a:rPr lang="pl-PL" sz="36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latin typeface="Book Antiqua" pitchFamily="18" charset="0"/>
              </a:rPr>
              <a:t>OBSŁUGI HOTELOWEJ</a:t>
            </a:r>
            <a:r>
              <a:rPr lang="pl-PL" sz="2000" b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pl-PL" sz="20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000" b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pl-PL" sz="2000" b="1" dirty="0" smtClean="0">
                <a:solidFill>
                  <a:schemeClr val="tx1"/>
                </a:solidFill>
                <a:latin typeface="Book Antiqua" pitchFamily="18" charset="0"/>
              </a:rPr>
            </a:br>
            <a:endParaRPr lang="pl-PL" sz="2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" name="Picture 2" descr="C:\Users\Beata Garbicz\Desktop\logo _konkurs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571744"/>
            <a:ext cx="3286148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467600" cy="1643074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solidFill>
                  <a:schemeClr val="tx1"/>
                </a:solidFill>
                <a:latin typeface="Book Antiqua" pitchFamily="18" charset="0"/>
              </a:rPr>
              <a:t>Absolwent szkoły prowadzącej kształcenie               w zawodzie pracownik pomocniczy obsługi hotelowej uzyskuje przygotowanie do wykonywania zadań zawodowych</a:t>
            </a:r>
            <a:endParaRPr lang="pl-PL" sz="2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457200" y="2357430"/>
            <a:ext cx="8329642" cy="4116522"/>
          </a:xfrm>
        </p:spPr>
        <p:txBody>
          <a:bodyPr/>
          <a:lstStyle/>
          <a:p>
            <a:pPr marL="0">
              <a:buNone/>
            </a:pPr>
            <a:r>
              <a:rPr lang="pl-PL" dirty="0" smtClean="0">
                <a:latin typeface="Book Antiqua" pitchFamily="18" charset="0"/>
              </a:rPr>
              <a:t>W hotelach i innych obiektach, świadczących usługi hotelarskie wykonuje proste czynności: 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- prace porządkowe w pokojach dla gości                                       i w pomieszczeniach ogólnodostępnych,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- prace gospodarcze,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- dba o estetykę budynku hotelu i jego otoczenia.</a:t>
            </a:r>
            <a:endParaRPr lang="pl-PL" dirty="0">
              <a:latin typeface="Book Antiqua" pitchFamily="18" charset="0"/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KSZTAŁCENIE ZAWODOWE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58204" cy="36147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1. </a:t>
            </a:r>
            <a:r>
              <a:rPr lang="pl-PL" sz="2200" b="1" u="sng" dirty="0" smtClean="0">
                <a:latin typeface="Book Antiqua" pitchFamily="18" charset="0"/>
              </a:rPr>
              <a:t>Teoretyczne przedmioty zawodowe: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- Bezpieczne wykonywanie prac pomocniczych w hotelarstwie,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- Prace pomocnicze wewnątrz obiektu hotelarskiego,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- Prace pomocnicze w otoczeniu obiektu hotelarskiego,</a:t>
            </a:r>
          </a:p>
          <a:p>
            <a:pPr>
              <a:spcAft>
                <a:spcPts val="600"/>
              </a:spcAft>
              <a:buNone/>
            </a:pPr>
            <a:r>
              <a:rPr lang="pl-PL" sz="2200" dirty="0" smtClean="0">
                <a:latin typeface="Book Antiqua" pitchFamily="18" charset="0"/>
              </a:rPr>
              <a:t>- Komunikowanie się z gośćmi w języku obcym zawodowym.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2. </a:t>
            </a:r>
            <a:r>
              <a:rPr lang="pl-PL" sz="2200" b="1" u="sng" dirty="0" smtClean="0">
                <a:latin typeface="Book Antiqua" pitchFamily="18" charset="0"/>
              </a:rPr>
              <a:t>Przedmioty organizowane w formie zajęć praktycznych: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- Prace pomocnicze w obiektach hotelarskich i ich otoczeniu,</a:t>
            </a:r>
          </a:p>
          <a:p>
            <a:pPr>
              <a:buNone/>
            </a:pPr>
            <a:r>
              <a:rPr lang="pl-PL" sz="2200" dirty="0" smtClean="0">
                <a:latin typeface="Book Antiqua" pitchFamily="18" charset="0"/>
              </a:rPr>
              <a:t>- Pielęgnacja roślin i terenów zieleni obiektu hotelarskiego.</a:t>
            </a:r>
          </a:p>
          <a:p>
            <a:pPr>
              <a:buFontTx/>
              <a:buChar char="-"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8907"/>
          <a:stretch>
            <a:fillRect/>
          </a:stretch>
        </p:blipFill>
        <p:spPr bwMode="auto">
          <a:xfrm>
            <a:off x="0" y="1000125"/>
            <a:ext cx="464343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Pracownie Kuchenne\Desktop\Agnieszka\praca 2017 2018\PROMOCJA BRANŻÓWKI\IMG_20171115_110610as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5127625" y="357188"/>
            <a:ext cx="4016375" cy="53578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Pracownie Kuchenne\Desktop\Agnieszka\praca 2017 2018\PROMOCJA BRANŻÓWKI\IMG_20171115_123710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2" cstate="print"/>
          <a:srcRect l="12903" r="21505"/>
          <a:stretch>
            <a:fillRect/>
          </a:stretch>
        </p:blipFill>
        <p:spPr bwMode="auto">
          <a:xfrm>
            <a:off x="214282" y="500042"/>
            <a:ext cx="4500594" cy="5214974"/>
          </a:xfrm>
          <a:prstGeom prst="rect">
            <a:avLst/>
          </a:prstGeom>
          <a:noFill/>
        </p:spPr>
      </p:pic>
      <p:pic>
        <p:nvPicPr>
          <p:cNvPr id="9" name="Picture 2" descr="C:\Users\Pracownie Kuchenne\Desktop\Agnieszka\praca 2017 2018\PROMOCJA BRANŻÓWKI\IMG_20171115_091825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3" cstate="print"/>
          <a:srcRect r="30488"/>
          <a:stretch>
            <a:fillRect/>
          </a:stretch>
        </p:blipFill>
        <p:spPr bwMode="auto">
          <a:xfrm>
            <a:off x="4786314" y="500042"/>
            <a:ext cx="4071937" cy="52863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 preferRelativeResize="0">
            <a:picLocks noChangeArrowheads="1"/>
          </p:cNvPicPr>
          <p:nvPr/>
        </p:nvPicPr>
        <p:blipFill>
          <a:blip r:embed="rId2" cstate="print"/>
          <a:srcRect l="19355" r="21505"/>
          <a:stretch>
            <a:fillRect/>
          </a:stretch>
        </p:blipFill>
        <p:spPr bwMode="auto">
          <a:xfrm>
            <a:off x="4714876" y="928670"/>
            <a:ext cx="3143272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5748" b="3427"/>
          <a:stretch>
            <a:fillRect/>
          </a:stretch>
        </p:blipFill>
        <p:spPr bwMode="auto">
          <a:xfrm>
            <a:off x="285720" y="500042"/>
            <a:ext cx="349965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Beata Garbicz\Desktop\Nowy folder\hotelarz\20161109_110911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500063"/>
            <a:ext cx="3644900" cy="5673725"/>
          </a:xfrm>
          <a:prstGeom prst="rect">
            <a:avLst/>
          </a:prstGeom>
          <a:noFill/>
        </p:spPr>
      </p:pic>
      <p:pic>
        <p:nvPicPr>
          <p:cNvPr id="5125" name="Picture 5" descr="C:\Users\Beata Garbicz\Desktop\Nowy folder\hotelarz\20161109_110853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00688" y="571500"/>
            <a:ext cx="3643312" cy="50006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57161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Jeździmy na wycieczki zawodowe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aby poszerzać wiedzę,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doskonalić umiejętności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i przygotować się do egzaminu zawodowego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26626" name="AutoShape 2" descr="Znalezione obrazy dla zapytania wycieczka gif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7" name="Picture 3" descr="C:\Users\Beata Garbicz\Desktop\17215_601350916558872_1874816324_n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14752"/>
            <a:ext cx="3810000" cy="2457450"/>
          </a:xfrm>
          <a:prstGeom prst="rect">
            <a:avLst/>
          </a:prstGeom>
          <a:noFill/>
        </p:spPr>
      </p:pic>
      <p:pic>
        <p:nvPicPr>
          <p:cNvPr id="6148" name="Picture 4" descr="C:\Users\Beata Garbicz\Desktop\12001_601351686558795_2137359596_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643182"/>
            <a:ext cx="3667124" cy="2362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4676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próbny egzamin zawodowy </a:t>
            </a:r>
            <a:b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w </a:t>
            </a:r>
            <a:r>
              <a:rPr lang="pl-PL" b="1" dirty="0" err="1" smtClean="0">
                <a:solidFill>
                  <a:schemeClr val="tx1"/>
                </a:solidFill>
                <a:latin typeface="Book Antiqua" pitchFamily="18" charset="0"/>
              </a:rPr>
              <a:t>drawsku</a:t>
            </a:r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 pomorskim</a:t>
            </a:r>
            <a:endParaRPr lang="pl-PL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146" name="Picture 2" descr="F:\praca 2017 2018\PROMOCJA BRANŻÓWKI\fotki_z_wycieczki_drawsko2\IMG_20170524_1012255675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42844" y="1571613"/>
            <a:ext cx="4643470" cy="3484930"/>
          </a:xfrm>
          <a:prstGeom prst="rect">
            <a:avLst/>
          </a:prstGeom>
          <a:noFill/>
        </p:spPr>
      </p:pic>
      <p:pic>
        <p:nvPicPr>
          <p:cNvPr id="6147" name="Picture 3" descr="F:\praca 2017 2018\PROMOCJA BRANŻÓWKI\fotki_z_wycieczki_drawsko2\IMG_20170524_094508ytfyt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429000"/>
            <a:ext cx="4406335" cy="33037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ata Garbicz\Desktop\Nowy folder\hotelarz\20180613_095801.jpg"/>
          <p:cNvPicPr>
            <a:picLocks noGrp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86400" y="2143125"/>
            <a:ext cx="3657600" cy="4403725"/>
          </a:xfrm>
          <a:prstGeom prst="rect">
            <a:avLst/>
          </a:prstGeom>
          <a:noFill/>
        </p:spPr>
      </p:pic>
      <p:pic>
        <p:nvPicPr>
          <p:cNvPr id="6" name="Picture 2" descr="F:\praca 2017 2018\PROMOCJA BRANŻÓWKI\fotki_z_wycieczki_drawsko2\IMG_20170524_095538ertr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0" y="285750"/>
            <a:ext cx="5048250" cy="37861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785794"/>
            <a:ext cx="7467600" cy="30718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 NAS</a:t>
            </a:r>
            <a:br>
              <a:rPr lang="pl-PL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MOŻESZ KSZTAŁCIĆ SIĘ W ZAWODACH:</a:t>
            </a:r>
            <a:endParaRPr lang="pl-PL" sz="49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Obraz 2" descr="zawod-ruchomy-obrazek-01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3286124"/>
            <a:ext cx="121444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 descr="Happy studentów skoków z płaskim projektu Darmowych Wektorów"/>
          <p:cNvPicPr/>
          <p:nvPr/>
        </p:nvPicPr>
        <p:blipFill>
          <a:blip r:embed="rId3"/>
          <a:srcRect l="5714" t="23962" r="2857" b="12539"/>
          <a:stretch>
            <a:fillRect/>
          </a:stretch>
        </p:blipFill>
        <p:spPr bwMode="auto">
          <a:xfrm>
            <a:off x="357158" y="4214818"/>
            <a:ext cx="421484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praca 2017 2018\PROMOCJA BRANŻÓWKI\fotki_z_wycieczki_drawsko2\IMG_20170524_101234fsdzfsdz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r="28723"/>
          <a:stretch>
            <a:fillRect/>
          </a:stretch>
        </p:blipFill>
        <p:spPr bwMode="auto">
          <a:xfrm>
            <a:off x="0" y="0"/>
            <a:ext cx="4481513" cy="4714875"/>
          </a:xfrm>
          <a:prstGeom prst="rect">
            <a:avLst/>
          </a:prstGeom>
          <a:noFill/>
        </p:spPr>
      </p:pic>
      <p:pic>
        <p:nvPicPr>
          <p:cNvPr id="7" name="Picture 2" descr="F:\praca 2017 2018\PROMOCJA BRANŻÓWKI\fotki_z_wycieczki_drawsko2\IMG_20170524_101354ersfdx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 r="20709"/>
          <a:stretch>
            <a:fillRect/>
          </a:stretch>
        </p:blipFill>
        <p:spPr bwMode="auto">
          <a:xfrm>
            <a:off x="4572000" y="1500188"/>
            <a:ext cx="4572000" cy="43275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Beata Garbicz\Desktop\Nowy folder\hotelarz\20180613_09311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643313" cy="5743575"/>
          </a:xfrm>
          <a:prstGeom prst="rect">
            <a:avLst/>
          </a:prstGeom>
          <a:noFill/>
        </p:spPr>
      </p:pic>
      <p:pic>
        <p:nvPicPr>
          <p:cNvPr id="12" name="Picture 4" descr="C:\Users\Beata Garbicz\Desktop\Nowy folder\hotelarz\20180613_101154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429124" y="142852"/>
            <a:ext cx="3716337" cy="57435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285728"/>
            <a:ext cx="7467600" cy="150019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 smtClean="0">
                <a:ln w="11430"/>
                <a:solidFill>
                  <a:schemeClr val="tx1"/>
                </a:solidFill>
                <a:latin typeface="Book Antiqua" pitchFamily="18" charset="0"/>
              </a:rPr>
              <a:t>Monter zabudowy</a:t>
            </a:r>
            <a:br>
              <a:rPr lang="pl-PL" sz="3200" b="1" dirty="0" smtClean="0">
                <a:ln w="11430"/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200" b="1" dirty="0" smtClean="0">
                <a:ln w="11430"/>
                <a:solidFill>
                  <a:schemeClr val="tx1"/>
                </a:solidFill>
                <a:latin typeface="Book Antiqua" pitchFamily="18" charset="0"/>
              </a:rPr>
              <a:t> i robót wykończeniowych </a:t>
            </a:r>
            <a:br>
              <a:rPr lang="pl-PL" sz="3200" b="1" dirty="0" smtClean="0">
                <a:ln w="11430"/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3200" b="1" dirty="0" smtClean="0">
                <a:ln w="11430"/>
                <a:solidFill>
                  <a:schemeClr val="tx1"/>
                </a:solidFill>
                <a:latin typeface="Book Antiqua" pitchFamily="18" charset="0"/>
              </a:rPr>
              <a:t>w budownictwie </a:t>
            </a:r>
            <a:endParaRPr lang="pl-PL" sz="3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2643182"/>
            <a:ext cx="3186106" cy="1285884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Book Antiqua" pitchFamily="18" charset="0"/>
              </a:rPr>
              <a:t>Zbuduj z nami swoją przyszłość</a:t>
            </a:r>
            <a:endParaRPr lang="pl-PL" dirty="0" smtClean="0">
              <a:latin typeface="Book Antiqua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sciana'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214554"/>
            <a:ext cx="4214842" cy="414340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642910" y="4398495"/>
            <a:ext cx="71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pl-PL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pl-PL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Wdrażamy się do zawodu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od najwcześniejszych lat …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8" name="Symbol zastępczy zawartości 7" descr="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7500990" cy="4357718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Na początku zamiast cegieł – klocki…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8" name="Symbol zastępczy zawartości 4" descr="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7358114" cy="4429156"/>
          </a:xfr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0"/>
            <a:ext cx="2123727" cy="2123727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Czym zajmuje się monter ?</a:t>
            </a:r>
            <a:endParaRPr lang="pl-PL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627106441"/>
              </p:ext>
            </p:extLst>
          </p:nvPr>
        </p:nvGraphicFramePr>
        <p:xfrm>
          <a:off x="838200" y="1600200"/>
          <a:ext cx="746760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Nabędziesz wiedzę i umiejętności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dirty="0" smtClean="0">
                <a:latin typeface="Book Antiqua" pitchFamily="18" charset="0"/>
              </a:rPr>
              <a:t>Podczas lekcji teoretycznych z zakresu: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technologii robót wykończeniowych,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podstaw budownictwa,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rysunku budowlanego.</a:t>
            </a:r>
          </a:p>
          <a:p>
            <a:r>
              <a:rPr lang="pl-PL" dirty="0" smtClean="0">
                <a:latin typeface="Book Antiqua" pitchFamily="18" charset="0"/>
              </a:rPr>
              <a:t>Podczas zajęć praktycznych w: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pracowniach szkolnych,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zakładach pracy.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3071810"/>
            <a:ext cx="2857620" cy="317960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Możliwości zatrudnienia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43890" cy="4873752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	Pracownik mający kwalifikację do pracy w zawodzie może być zatrudniony przez firmy budowlane, zajmujące się wykończeniem wnętrz. Na stanowiskach: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	- monter systemów gipsowo-kartonowych,             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	- pracownik ogólnobudowlany,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	- glazurnik,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	- malarz – tapeciarz.</a:t>
            </a:r>
            <a:br>
              <a:rPr lang="pl-PL" dirty="0" smtClean="0">
                <a:latin typeface="Book Antiqua" pitchFamily="18" charset="0"/>
              </a:rPr>
            </a:br>
            <a:endParaRPr lang="pl-PL" dirty="0" smtClean="0">
              <a:latin typeface="Book Antiqua" pitchFamily="18" charset="0"/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4" r="5039" b="5105"/>
          <a:stretch>
            <a:fillRect/>
          </a:stretch>
        </p:blipFill>
        <p:spPr>
          <a:xfrm>
            <a:off x="5357818" y="3500438"/>
            <a:ext cx="2786082" cy="314327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4124324" cy="6327648"/>
          </a:xfrm>
        </p:spPr>
        <p:txBody>
          <a:bodyPr/>
          <a:lstStyle/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 smtClean="0">
                <a:latin typeface="Book Antiqua" pitchFamily="18" charset="0"/>
              </a:rPr>
              <a:t>Budowę zaczynamy </a:t>
            </a:r>
          </a:p>
          <a:p>
            <a:pPr>
              <a:buNone/>
            </a:pPr>
            <a:r>
              <a:rPr lang="pl-PL" b="1" dirty="0" smtClean="0">
                <a:latin typeface="Book Antiqua" pitchFamily="18" charset="0"/>
              </a:rPr>
              <a:t>	od fundamentów</a:t>
            </a:r>
            <a:endParaRPr lang="pl-PL" b="1" dirty="0">
              <a:latin typeface="Book Antiqua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0" y="214290"/>
            <a:ext cx="4686300" cy="62484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Murujemy i tynkujemy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4" name="Symbol zastępczy zawartości 3" descr="IMG_20190509_083850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636712"/>
            <a:ext cx="6400800" cy="4800600"/>
          </a:xfr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25602"/>
          </a:xfrm>
        </p:spPr>
        <p:txBody>
          <a:bodyPr>
            <a:norm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  <a:latin typeface="Book Antiqua" pitchFamily="18" charset="0"/>
              </a:rPr>
              <a:t>   KUCHARZ</a:t>
            </a:r>
            <a:endParaRPr lang="pl-PL" sz="4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4" name="Obraz 3" descr="Znalezione obrazy dla zapytania kucharz obrazek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86314" y="214291"/>
            <a:ext cx="366773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224" y="3000372"/>
            <a:ext cx="30871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57166"/>
            <a:ext cx="746760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Ściana ćwiczeniowa w pracowni szkolnej. Tutaj uczymy się montażu systemów gipsowo-kartonowych, malowania, tapetowania, oklejania …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" name="Symbol zastępczy zawartości 3" descr="IMG_20200311_09495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3390" y="1600200"/>
            <a:ext cx="3655219" cy="4873625"/>
          </a:xfr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Wykańczamy wnętrza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2" name="Symbol zastępczy zawartości 1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1285860"/>
            <a:ext cx="3048000" cy="2065020"/>
          </a:xfrm>
          <a:prstGeom prst="rect">
            <a:avLst/>
          </a:prstGeom>
        </p:spPr>
      </p:pic>
      <p:pic>
        <p:nvPicPr>
          <p:cNvPr id="13" name="Symbol zastępczy zawartości 12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1643050"/>
            <a:ext cx="3357586" cy="4357718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3357562"/>
            <a:ext cx="4176464" cy="278284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Pracujemy od piwnic po dach …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7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7290" y="1600200"/>
            <a:ext cx="5572164" cy="4873625"/>
          </a:xfr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Odwiedzamy</a:t>
            </a:r>
            <a:r>
              <a:rPr lang="pl-PL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targi budowlane, poznajemy nowości techniczne 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48" y="1214422"/>
            <a:ext cx="3657600" cy="2743200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4" y="1124744"/>
            <a:ext cx="3357586" cy="562343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3599324"/>
            <a:ext cx="4536503" cy="2972948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1571612"/>
            <a:ext cx="7215238" cy="15716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w szkole branżowej możemy rozwijać swoje talenty zawodowe,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ale także 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zainteresowania, uzdolnienia </a:t>
            </a:r>
            <a:b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Book Antiqua" pitchFamily="18" charset="0"/>
              </a:rPr>
              <a:t> artystyczne i sportowe</a:t>
            </a:r>
            <a:endParaRPr lang="pl-PL" sz="28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2290" name="Picture 2" descr="Znalezione obrazy dla zapytania gify spor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357562"/>
            <a:ext cx="2286016" cy="2857500"/>
          </a:xfrm>
          <a:prstGeom prst="rect">
            <a:avLst/>
          </a:prstGeom>
          <a:noFill/>
        </p:spPr>
      </p:pic>
      <p:pic>
        <p:nvPicPr>
          <p:cNvPr id="12292" name="Picture 4" descr="Znalezione obrazy dla zapytania gify śpiew tani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143380"/>
            <a:ext cx="2228850" cy="2047876"/>
          </a:xfrm>
          <a:prstGeom prst="rect">
            <a:avLst/>
          </a:prstGeom>
          <a:noFill/>
        </p:spPr>
      </p:pic>
      <p:pic>
        <p:nvPicPr>
          <p:cNvPr id="12294" name="Picture 6" descr="Znalezione obrazy dla zapytania gify taniec ruchom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0"/>
            <a:ext cx="1714500" cy="1619251"/>
          </a:xfrm>
          <a:prstGeom prst="rect">
            <a:avLst/>
          </a:prstGeom>
          <a:noFill/>
        </p:spPr>
      </p:pic>
      <p:pic>
        <p:nvPicPr>
          <p:cNvPr id="11266" name="Picture 2" descr="Znalezione obrazy dla zapytania zwycięzca gif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286124"/>
            <a:ext cx="2476500" cy="30194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5472113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Hony\Desktop\praca 20162017\rok 2015 2016\trzymaj formę\dokumentacja na konkurs\zdjęcia\DSC_055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500438"/>
            <a:ext cx="5000625" cy="30003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Zdjęcie użytkownika Ośrodek Szkolno - Wychowawczy im. Kawalerów Orderu Uśmiechu w Suliszewie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5286375" cy="4314825"/>
          </a:xfrm>
          <a:prstGeom prst="rect">
            <a:avLst/>
          </a:prstGeom>
          <a:noFill/>
        </p:spPr>
      </p:pic>
      <p:pic>
        <p:nvPicPr>
          <p:cNvPr id="8" name="Picture 2" descr="Zdjęcie użytkownika Ośrodek Szkolno - Wychowawczy im. Kawalerów Orderu Uśmiechu w Suliszewie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357563"/>
            <a:ext cx="4857750" cy="26431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djęcie użytkownika Ośrodek Szkolno - Wychowawczy im. Kawalerów Orderu Uśmiechu w Suliszewie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t="7407"/>
          <a:stretch>
            <a:fillRect/>
          </a:stretch>
        </p:blipFill>
        <p:spPr bwMode="auto">
          <a:xfrm>
            <a:off x="0" y="214313"/>
            <a:ext cx="5143500" cy="3571875"/>
          </a:xfrm>
          <a:prstGeom prst="rect">
            <a:avLst/>
          </a:prstGeom>
          <a:noFill/>
        </p:spPr>
      </p:pic>
      <p:pic>
        <p:nvPicPr>
          <p:cNvPr id="11" name="Picture 2" descr="Zdjęcie użytkownika Ośrodek Szkolno - Wychowawczy im. Kawalerów Orderu Uśmiechu w Suliszewie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4800600" y="3286125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15313" cy="1082675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100" b="1" dirty="0" smtClean="0">
                <a:solidFill>
                  <a:schemeClr val="tx1"/>
                </a:solidFill>
                <a:latin typeface="Book Antiqua" pitchFamily="18" charset="0"/>
              </a:rPr>
              <a:t>WZIĘLIŚMY UDZIAŁ W PROGRAMIE ”KULTURA BEZPIECZEŃSTWA”</a:t>
            </a:r>
            <a:endParaRPr lang="pl-PL" sz="3100" dirty="0">
              <a:latin typeface="Book Antiqua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b="7092"/>
          <a:stretch>
            <a:fillRect/>
          </a:stretch>
        </p:blipFill>
        <p:spPr bwMode="auto">
          <a:xfrm>
            <a:off x="928662" y="1714488"/>
            <a:ext cx="69310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214313"/>
            <a:ext cx="62944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3670300"/>
            <a:ext cx="41989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714356"/>
            <a:ext cx="7467600" cy="114300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chemeClr val="tx1"/>
                </a:solidFill>
                <a:latin typeface="Book Antiqua" pitchFamily="18" charset="0"/>
              </a:rPr>
              <a:t>PRACOWNIK POMOCNICZY OBSŁUGI HOTELOWEJ</a:t>
            </a:r>
            <a:endParaRPr lang="pl-PL" sz="40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" name="Obraz 4" descr="Znalezione obrazy dla zapytania pracownik pomocniczy obsługi hotelowej obrazEK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42976" y="2143116"/>
            <a:ext cx="214314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Podobny obraz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86314" y="2285992"/>
            <a:ext cx="27146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latin typeface="Book Antiqua" pitchFamily="18" charset="0"/>
              </a:rPr>
              <a:t>UCZNIOWIE SZKOŁY BRANŻOWEJ WZIĘLI UDZIAŁ  W PROJEKCIE „NOWE KWALIFIKACJE SZANSĄ NA LOKALYM RYNKU PRACY”</a:t>
            </a:r>
            <a:endParaRPr lang="pl-PL" sz="2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 RAMACH PROJEKTU</a:t>
            </a:r>
          </a:p>
          <a:p>
            <a:pPr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REALIZOWANE BYŁY</a:t>
            </a:r>
          </a:p>
          <a:p>
            <a:pPr algn="ctr">
              <a:buNone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DZIAŁANIA:</a:t>
            </a:r>
          </a:p>
          <a:p>
            <a:pPr>
              <a:buNone/>
            </a:pP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PŁATNE WAKACYJNE STAŻE U PRACODAWCÓW</a:t>
            </a: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KURS PRAWA JAZDY KAT. B</a:t>
            </a: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DORADZTWO EDUKACYJNO-ZAWODOWE</a:t>
            </a: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SZKOLENIE PRACOWNIK USŁUG GASTROMONICZNYCH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endParaRPr lang="pl-PL" dirty="0"/>
          </a:p>
        </p:txBody>
      </p:sp>
      <p:pic>
        <p:nvPicPr>
          <p:cNvPr id="5" name="Picture 2" descr="C:\Users\Pracownie Kuchenne\Desktop\zdjęcia\20170621_11503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736"/>
            <a:ext cx="3429023" cy="47434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ZAJĘCIA TEORETYCZNE NA KURSIE GASTRONOMICZNYM</a:t>
            </a:r>
            <a:endParaRPr lang="pl-PL" sz="2600" dirty="0"/>
          </a:p>
        </p:txBody>
      </p:sp>
      <p:pic>
        <p:nvPicPr>
          <p:cNvPr id="8" name="Picture 2" descr="C:\Users\Pracownie Kuchenne\Desktop\zdjęcia\ZAJĘCIA z zajęć 09-10.2017\20170926_15343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23718"/>
          <a:stretch>
            <a:fillRect/>
          </a:stretch>
        </p:blipFill>
        <p:spPr bwMode="auto">
          <a:xfrm>
            <a:off x="142844" y="1428736"/>
            <a:ext cx="4533514" cy="3786214"/>
          </a:xfrm>
          <a:prstGeom prst="rect">
            <a:avLst/>
          </a:prstGeom>
          <a:noFill/>
        </p:spPr>
      </p:pic>
      <p:pic>
        <p:nvPicPr>
          <p:cNvPr id="1026" name="Picture 2"/>
          <p:cNvPicPr preferRelativeResize="0"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3438" y="1428736"/>
            <a:ext cx="428541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ZAJĘCIA PRAKTYCZNE NA KURSIE GASTRONOMICZNYM</a:t>
            </a:r>
            <a:endParaRPr lang="pl-PL" sz="2600" dirty="0"/>
          </a:p>
        </p:txBody>
      </p:sp>
      <p:pic>
        <p:nvPicPr>
          <p:cNvPr id="5" name="Picture 2" descr="Zdjęcie użytkownika Powiat Choszczeński.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142844" y="1142984"/>
            <a:ext cx="5072098" cy="3381399"/>
          </a:xfrm>
          <a:prstGeom prst="rect">
            <a:avLst/>
          </a:prstGeom>
          <a:noFill/>
        </p:spPr>
      </p:pic>
      <p:pic>
        <p:nvPicPr>
          <p:cNvPr id="6" name="Picture 2" descr="C:\Users\Pracownie Kuchenne\Desktop\zdjęcia\ZAJĘCIA z zajęć 09-10.2017\20171012_161523cxc.jpg"/>
          <p:cNvPicPr preferRelativeResize="0"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t="10489"/>
          <a:stretch>
            <a:fillRect/>
          </a:stretch>
        </p:blipFill>
        <p:spPr bwMode="auto">
          <a:xfrm>
            <a:off x="2143108" y="4419529"/>
            <a:ext cx="3643338" cy="2438471"/>
          </a:xfrm>
          <a:prstGeom prst="rect">
            <a:avLst/>
          </a:prstGeom>
          <a:noFill/>
        </p:spPr>
      </p:pic>
      <p:pic>
        <p:nvPicPr>
          <p:cNvPr id="7" name="Picture 3" descr="C:\Users\Pracownie Kuchenne\Desktop\zdjęcia\ZAJĘCIA z zajęć 09-10.2017\20171012_150643.jpg"/>
          <p:cNvPicPr>
            <a:picLocks noChangeAspect="1" noChangeArrowheads="1"/>
          </p:cNvPicPr>
          <p:nvPr/>
        </p:nvPicPr>
        <p:blipFill>
          <a:blip r:embed="rId4" cstate="print"/>
          <a:srcRect t="14099" r="6539"/>
          <a:stretch>
            <a:fillRect/>
          </a:stretch>
        </p:blipFill>
        <p:spPr bwMode="auto">
          <a:xfrm>
            <a:off x="5786446" y="1214422"/>
            <a:ext cx="2928958" cy="47878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Renia\Documents\PROJEKT ZDJĘCIA\ZDJĘCIA Z PROJEKTU\20171109_16042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27688" y="0"/>
            <a:ext cx="3516312" cy="4786313"/>
          </a:xfrm>
          <a:prstGeom prst="rect">
            <a:avLst/>
          </a:prstGeom>
          <a:noFill/>
        </p:spPr>
      </p:pic>
      <p:pic>
        <p:nvPicPr>
          <p:cNvPr id="6" name="Picture 2" descr="C:\Users\Renia\Documents\PROJEKT ZDJĘCIA\ZDJĘCIA Z PROJEKTU\20171102_161429.jpg"/>
          <p:cNvPicPr>
            <a:picLocks noChangeAspect="1" noChangeArrowheads="1"/>
          </p:cNvPicPr>
          <p:nvPr/>
        </p:nvPicPr>
        <p:blipFill>
          <a:blip r:embed="rId3" cstate="print"/>
          <a:srcRect r="7394" b="13541"/>
          <a:stretch>
            <a:fillRect/>
          </a:stretch>
        </p:blipFill>
        <p:spPr bwMode="auto">
          <a:xfrm>
            <a:off x="3286116" y="1995910"/>
            <a:ext cx="2928958" cy="4862090"/>
          </a:xfrm>
          <a:prstGeom prst="rect">
            <a:avLst/>
          </a:prstGeom>
          <a:noFill/>
        </p:spPr>
      </p:pic>
      <p:pic>
        <p:nvPicPr>
          <p:cNvPr id="5" name="Picture 2" descr="D:\zdjęcia\zajęcia z 31.10.2017\zdjęcia\20171026_145316.jpg"/>
          <p:cNvPicPr>
            <a:picLocks noChangeAspect="1" noChangeArrowheads="1"/>
          </p:cNvPicPr>
          <p:nvPr/>
        </p:nvPicPr>
        <p:blipFill>
          <a:blip r:embed="rId4" cstate="print"/>
          <a:srcRect t="12500" b="10416"/>
          <a:stretch>
            <a:fillRect/>
          </a:stretch>
        </p:blipFill>
        <p:spPr bwMode="auto">
          <a:xfrm>
            <a:off x="0" y="0"/>
            <a:ext cx="3500462" cy="47976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enia\Documents\PROJEKT ZDJĘCIA\ZDJĘCIA Z PROJEKTU\20171130_150500.jpg"/>
          <p:cNvPicPr>
            <a:picLocks noChangeAspect="1" noChangeArrowheads="1"/>
          </p:cNvPicPr>
          <p:nvPr/>
        </p:nvPicPr>
        <p:blipFill>
          <a:blip r:embed="rId2" cstate="print"/>
          <a:srcRect l="7408" t="11459" b="18749"/>
          <a:stretch>
            <a:fillRect/>
          </a:stretch>
        </p:blipFill>
        <p:spPr bwMode="auto">
          <a:xfrm>
            <a:off x="857224" y="0"/>
            <a:ext cx="3571353" cy="4786322"/>
          </a:xfrm>
          <a:prstGeom prst="rect">
            <a:avLst/>
          </a:prstGeom>
          <a:noFill/>
        </p:spPr>
      </p:pic>
      <p:pic>
        <p:nvPicPr>
          <p:cNvPr id="6" name="Picture 2" descr="C:\Users\Renia\Documents\PROJEKT ZDJĘCIA\ZDJĘCIA Z PROJEKTU\20171130_160710.jpg"/>
          <p:cNvPicPr>
            <a:picLocks noChangeAspect="1" noChangeArrowheads="1"/>
          </p:cNvPicPr>
          <p:nvPr/>
        </p:nvPicPr>
        <p:blipFill>
          <a:blip r:embed="rId3" cstate="print"/>
          <a:srcRect l="7408" b="30208"/>
          <a:stretch>
            <a:fillRect/>
          </a:stretch>
        </p:blipFill>
        <p:spPr bwMode="auto">
          <a:xfrm>
            <a:off x="5214942" y="0"/>
            <a:ext cx="3571353" cy="4786322"/>
          </a:xfrm>
          <a:prstGeom prst="rect">
            <a:avLst/>
          </a:prstGeom>
          <a:noFill/>
        </p:spPr>
      </p:pic>
      <p:pic>
        <p:nvPicPr>
          <p:cNvPr id="8" name="Picture 2" descr="D:\KAROL\Zdjęcia 1\20171207_162613.jpg"/>
          <p:cNvPicPr>
            <a:picLocks noChangeAspect="1" noChangeArrowheads="1"/>
          </p:cNvPicPr>
          <p:nvPr/>
        </p:nvPicPr>
        <p:blipFill>
          <a:blip r:embed="rId4" cstate="print"/>
          <a:srcRect t="14579" b="52087"/>
          <a:stretch>
            <a:fillRect/>
          </a:stretch>
        </p:blipFill>
        <p:spPr bwMode="auto">
          <a:xfrm>
            <a:off x="214282" y="4656339"/>
            <a:ext cx="3714776" cy="2201661"/>
          </a:xfrm>
          <a:prstGeom prst="rect">
            <a:avLst/>
          </a:prstGeom>
          <a:noFill/>
        </p:spPr>
      </p:pic>
      <p:pic>
        <p:nvPicPr>
          <p:cNvPr id="7" name="Picture 2" descr="D:\KAROL\Zdjęcia 1\20171207_14413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7141" b="17169"/>
          <a:stretch>
            <a:fillRect/>
          </a:stretch>
        </p:blipFill>
        <p:spPr bwMode="auto">
          <a:xfrm>
            <a:off x="4643438" y="3071813"/>
            <a:ext cx="3502026" cy="37861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Renia\Desktop\Nowy folder (2)\20180222_1536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0694" y="785770"/>
            <a:ext cx="3486607" cy="6072230"/>
          </a:xfrm>
          <a:prstGeom prst="rect">
            <a:avLst/>
          </a:prstGeom>
          <a:noFill/>
        </p:spPr>
      </p:pic>
      <p:pic>
        <p:nvPicPr>
          <p:cNvPr id="9218" name="Picture 2" descr="C:\Users\Beata Garbicz\Desktop\20180517_152105.jpg"/>
          <p:cNvPicPr>
            <a:picLocks noChangeAspect="1" noChangeArrowheads="1"/>
          </p:cNvPicPr>
          <p:nvPr/>
        </p:nvPicPr>
        <p:blipFill>
          <a:blip r:embed="rId3"/>
          <a:srcRect l="2309" r="4175"/>
          <a:stretch>
            <a:fillRect/>
          </a:stretch>
        </p:blipFill>
        <p:spPr bwMode="auto">
          <a:xfrm>
            <a:off x="142844" y="357166"/>
            <a:ext cx="5500726" cy="44141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06" y="274638"/>
            <a:ext cx="8786874" cy="1296974"/>
          </a:xfrm>
        </p:spPr>
        <p:txBody>
          <a:bodyPr>
            <a:noAutofit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  specjalistyczny sprzęt gastronomiczny</a:t>
            </a:r>
            <a:b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</a:br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w naszych pracowniach kuchennych</a:t>
            </a:r>
            <a:endParaRPr lang="pl-PL" sz="2600" dirty="0">
              <a:latin typeface="Book Antiqua" pitchFamily="18" charset="0"/>
            </a:endParaRPr>
          </a:p>
        </p:txBody>
      </p:sp>
      <p:pic>
        <p:nvPicPr>
          <p:cNvPr id="5" name="Picture 5" descr="C:\Users\Pracownie Kuchenne\Desktop\zdjęcia\ZAJĘCIA z zajęć 09-10.2017\20171012_1454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2428892" cy="4501342"/>
          </a:xfrm>
          <a:prstGeom prst="rect">
            <a:avLst/>
          </a:prstGeom>
          <a:noFill/>
        </p:spPr>
      </p:pic>
      <p:pic>
        <p:nvPicPr>
          <p:cNvPr id="7" name="Picture 3" descr="C:\Users\Pracownie Kuchenne\Desktop\zdjęcia\ZAJĘCIA z zajęć 09-10.2017\20171005_1607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71612"/>
            <a:ext cx="2714644" cy="4572000"/>
          </a:xfrm>
          <a:prstGeom prst="rect">
            <a:avLst/>
          </a:prstGeom>
          <a:noFill/>
        </p:spPr>
      </p:pic>
      <p:pic>
        <p:nvPicPr>
          <p:cNvPr id="6" name="Picture 6" descr="C:\Users\Pracownie Kuchenne\Desktop\zdjęcia\zajęcia z 31.10.2017\zdjęcia\20171019_15175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28926" y="2428868"/>
            <a:ext cx="2572789" cy="33500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Zdjęcie użytkownika Powiat Choszczeński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5500688" y="4213225"/>
            <a:ext cx="3643312" cy="2428875"/>
          </a:xfrm>
          <a:prstGeom prst="rect">
            <a:avLst/>
          </a:prstGeom>
          <a:noFill/>
        </p:spPr>
      </p:pic>
      <p:pic>
        <p:nvPicPr>
          <p:cNvPr id="10" name="Picture 2" descr="Zdjęcie użytkownika Powiat Choszczeński.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0" y="3643313"/>
            <a:ext cx="3857625" cy="2571750"/>
          </a:xfrm>
          <a:prstGeom prst="rect">
            <a:avLst/>
          </a:prstGeom>
          <a:noFill/>
        </p:spPr>
      </p:pic>
      <p:pic>
        <p:nvPicPr>
          <p:cNvPr id="8" name="Picture 2" descr="Zdjęcie użytkownika Powiat Choszczeński.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1472" y="714356"/>
            <a:ext cx="3852000" cy="2568000"/>
          </a:xfrm>
          <a:prstGeom prst="rect">
            <a:avLst/>
          </a:prstGeom>
          <a:noFill/>
        </p:spPr>
      </p:pic>
      <p:pic>
        <p:nvPicPr>
          <p:cNvPr id="11" name="Picture 2" descr="C:\Users\Renia\Documents\PROJEKT ZDJĘCIA\ZDJĘCIA Z PROJEKTU\20171123_145154.jpg"/>
          <p:cNvPicPr>
            <a:picLocks noChangeAspect="1" noChangeArrowheads="1"/>
          </p:cNvPicPr>
          <p:nvPr/>
        </p:nvPicPr>
        <p:blipFill>
          <a:blip r:embed="rId5" cstate="print"/>
          <a:srcRect t="10417"/>
          <a:stretch>
            <a:fillRect/>
          </a:stretch>
        </p:blipFill>
        <p:spPr bwMode="auto">
          <a:xfrm>
            <a:off x="5429256" y="0"/>
            <a:ext cx="2643206" cy="42101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Beata Garbicz\Desktop\20180516_111610.jpg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6286500" cy="3357563"/>
          </a:xfrm>
          <a:prstGeom prst="rect">
            <a:avLst/>
          </a:prstGeom>
          <a:noFill/>
        </p:spPr>
      </p:pic>
      <p:pic>
        <p:nvPicPr>
          <p:cNvPr id="2054" name="Picture 6" descr="C:\Users\Beata Garbicz\Desktop\20180516_111814 -1.jpg"/>
          <p:cNvPicPr preferRelativeResize="0">
            <a:picLocks noChangeArrowheads="1"/>
          </p:cNvPicPr>
          <p:nvPr/>
        </p:nvPicPr>
        <p:blipFill>
          <a:blip r:embed="rId3"/>
          <a:srcRect t="4082"/>
          <a:stretch>
            <a:fillRect/>
          </a:stretch>
        </p:blipFill>
        <p:spPr bwMode="auto">
          <a:xfrm>
            <a:off x="2428828" y="3500438"/>
            <a:ext cx="6715172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Autofit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W RAMACH PROJEKTU ORGANIZOWANE BYŁY SPOTKANIA Z PRACODAWCAMI</a:t>
            </a:r>
            <a:endParaRPr lang="pl-PL" sz="2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42" name="Picture 2" descr="C:\Users\Beata Garbicz\Desktop\IMG_20190314_1052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5912" r="13851"/>
          <a:stretch>
            <a:fillRect/>
          </a:stretch>
        </p:blipFill>
        <p:spPr bwMode="auto">
          <a:xfrm>
            <a:off x="0" y="714356"/>
            <a:ext cx="5643602" cy="3960395"/>
          </a:xfrm>
          <a:prstGeom prst="rect">
            <a:avLst/>
          </a:prstGeom>
          <a:noFill/>
        </p:spPr>
      </p:pic>
      <p:pic>
        <p:nvPicPr>
          <p:cNvPr id="10243" name="Picture 3" descr="C:\Users\Beata Garbicz\Desktop\20190523_1035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4270375" y="2513807"/>
            <a:ext cx="3657600" cy="274478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57158" y="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4000" b="1" dirty="0" smtClean="0">
                <a:solidFill>
                  <a:schemeClr val="tx1"/>
                </a:solidFill>
                <a:latin typeface="Book Antiqua" pitchFamily="18" charset="0"/>
              </a:rPr>
              <a:t>monter </a:t>
            </a:r>
            <a:r>
              <a:rPr lang="pl-PL" sz="3200" b="1" dirty="0" smtClean="0">
                <a:solidFill>
                  <a:schemeClr val="tx1"/>
                </a:solidFill>
                <a:latin typeface="Book Antiqua" pitchFamily="18" charset="0"/>
              </a:rPr>
              <a:t>ZABUDOWY I </a:t>
            </a:r>
            <a:r>
              <a:rPr lang="pl-PL" sz="4000" b="1" dirty="0" smtClean="0">
                <a:solidFill>
                  <a:schemeClr val="tx1"/>
                </a:solidFill>
                <a:latin typeface="Book Antiqua" pitchFamily="18" charset="0"/>
              </a:rPr>
              <a:t>robót wykończeniowych </a:t>
            </a:r>
          </a:p>
          <a:p>
            <a:pPr>
              <a:buNone/>
            </a:pPr>
            <a:r>
              <a:rPr lang="pl-PL" sz="4000" b="1" dirty="0" smtClean="0">
                <a:solidFill>
                  <a:schemeClr val="tx1"/>
                </a:solidFill>
                <a:latin typeface="Book Antiqua" pitchFamily="18" charset="0"/>
              </a:rPr>
              <a:t>w budownictwie</a:t>
            </a:r>
            <a:endParaRPr lang="pl-PL" sz="4000" dirty="0" smtClean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6" name="Obraz 5" descr="Znalezione obrazy dla zapytania monter suchej zabudowy i robót wykończeniowych w budownictwie"/>
          <p:cNvPicPr/>
          <p:nvPr/>
        </p:nvPicPr>
        <p:blipFill>
          <a:blip r:embed="rId2"/>
          <a:srcRect l="3750" t="2349" r="4374" b="4879"/>
          <a:stretch>
            <a:fillRect/>
          </a:stretch>
        </p:blipFill>
        <p:spPr bwMode="auto">
          <a:xfrm>
            <a:off x="5072066" y="2214554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Podobny obraz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28597" y="4500571"/>
            <a:ext cx="4286279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Beata Garbicz\Desktop\20180516_103946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944510"/>
            <a:ext cx="5214974" cy="3913490"/>
          </a:xfrm>
          <a:prstGeom prst="rect">
            <a:avLst/>
          </a:prstGeom>
          <a:noFill/>
        </p:spPr>
      </p:pic>
      <p:pic>
        <p:nvPicPr>
          <p:cNvPr id="4100" name="Picture 4" descr="C:\Users\Beata Garbicz\Desktop\20180516_113223.jpg"/>
          <p:cNvPicPr>
            <a:picLocks noChangeAspect="1" noChangeArrowheads="1"/>
          </p:cNvPicPr>
          <p:nvPr/>
        </p:nvPicPr>
        <p:blipFill>
          <a:blip r:embed="rId3"/>
          <a:srcRect t="15944"/>
          <a:stretch>
            <a:fillRect/>
          </a:stretch>
        </p:blipFill>
        <p:spPr bwMode="auto">
          <a:xfrm>
            <a:off x="3173422" y="0"/>
            <a:ext cx="5970578" cy="37661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eata Garbicz\Desktop\20190314_0847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5486400" y="4113215"/>
            <a:ext cx="3657600" cy="2744785"/>
          </a:xfrm>
          <a:prstGeom prst="rect">
            <a:avLst/>
          </a:prstGeom>
          <a:noFill/>
        </p:spPr>
      </p:pic>
      <p:pic>
        <p:nvPicPr>
          <p:cNvPr id="11268" name="Picture 4" descr="C:\Users\Beata Garbicz\Desktop\IMG_20190314_1037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 bwMode="auto">
          <a:xfrm>
            <a:off x="0" y="3519400"/>
            <a:ext cx="5929354" cy="3338600"/>
          </a:xfrm>
          <a:prstGeom prst="rect">
            <a:avLst/>
          </a:prstGeom>
          <a:noFill/>
        </p:spPr>
      </p:pic>
      <p:pic>
        <p:nvPicPr>
          <p:cNvPr id="11267" name="Picture 3" descr="C:\Users\Beata Garbicz\Desktop\IMG_20190314_111758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285851" y="0"/>
            <a:ext cx="6851147" cy="38576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Beata Garbicz\Desktop\20180314_104522.jpg"/>
          <p:cNvPicPr>
            <a:picLocks noChangeAspect="1" noChangeArrowheads="1"/>
          </p:cNvPicPr>
          <p:nvPr/>
        </p:nvPicPr>
        <p:blipFill>
          <a:blip r:embed="rId2"/>
          <a:srcRect t="14358" b="22297"/>
          <a:stretch>
            <a:fillRect/>
          </a:stretch>
        </p:blipFill>
        <p:spPr bwMode="auto">
          <a:xfrm>
            <a:off x="5286380" y="3929066"/>
            <a:ext cx="2603479" cy="292893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14998" cy="868346"/>
          </a:xfrm>
        </p:spPr>
        <p:txBody>
          <a:bodyPr>
            <a:noAutofit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WARSZTATY U PRACODAWCY</a:t>
            </a:r>
            <a:endParaRPr lang="pl-PL" sz="2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5122" name="Picture 2" descr="C:\Users\Beata Garbicz\Desktop\20180314_1124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r="11764"/>
          <a:stretch>
            <a:fillRect/>
          </a:stretch>
        </p:blipFill>
        <p:spPr bwMode="auto">
          <a:xfrm>
            <a:off x="142844" y="1214422"/>
            <a:ext cx="5572164" cy="3555777"/>
          </a:xfrm>
          <a:prstGeom prst="rect">
            <a:avLst/>
          </a:prstGeom>
          <a:noFill/>
        </p:spPr>
      </p:pic>
      <p:pic>
        <p:nvPicPr>
          <p:cNvPr id="5124" name="Picture 4" descr="C:\Users\Beata Garbicz\Desktop\20180314_09361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b="9910"/>
          <a:stretch>
            <a:fillRect/>
          </a:stretch>
        </p:blipFill>
        <p:spPr bwMode="auto">
          <a:xfrm>
            <a:off x="6072199" y="142852"/>
            <a:ext cx="2500330" cy="4000528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214414" y="121442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DRAWNO „ALIBI”</a:t>
            </a:r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eata Garbicz\Desktop\IMG_20180523_11342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0" y="142875"/>
            <a:ext cx="5495925" cy="4124325"/>
          </a:xfrm>
          <a:prstGeom prst="rect">
            <a:avLst/>
          </a:prstGeom>
          <a:noFill/>
        </p:spPr>
      </p:pic>
      <p:pic>
        <p:nvPicPr>
          <p:cNvPr id="7170" name="Picture 2" descr="C:\Users\Beata Garbicz\Desktop\IMG_20180523_11220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 bwMode="auto">
          <a:xfrm>
            <a:off x="857224" y="4143380"/>
            <a:ext cx="3357563" cy="2519363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1428728" y="142852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CHOSZCZNO VILLA RAZEM</a:t>
            </a:r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1" name="Picture 3" descr="C:\Users\Beata Garbicz\Desktop\IMG_20180523_092659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86314" y="4143380"/>
            <a:ext cx="3358058" cy="252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eata Garbicz\Desktop\20190328_11293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4143375" cy="588645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00034" y="357166"/>
            <a:ext cx="3901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CHOSZCZNO</a:t>
            </a:r>
            <a:r>
              <a:rPr lang="pl-PL" dirty="0" smtClean="0">
                <a:solidFill>
                  <a:schemeClr val="bg2">
                    <a:lumMod val="50000"/>
                  </a:schemeClr>
                </a:solidFill>
              </a:rPr>
              <a:t> COSA NOSTRA</a:t>
            </a: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148" name="Picture 4" descr="C:\Users\Beata Garbicz\Desktop\20190328_091114.jpg"/>
          <p:cNvPicPr>
            <a:picLocks noChangeAspect="1" noChangeArrowheads="1"/>
          </p:cNvPicPr>
          <p:nvPr/>
        </p:nvPicPr>
        <p:blipFill>
          <a:blip r:embed="rId3"/>
          <a:srcRect t="7805"/>
          <a:stretch>
            <a:fillRect/>
          </a:stretch>
        </p:blipFill>
        <p:spPr bwMode="auto">
          <a:xfrm>
            <a:off x="5357818" y="3500438"/>
            <a:ext cx="2500330" cy="3071810"/>
          </a:xfrm>
          <a:prstGeom prst="rect">
            <a:avLst/>
          </a:prstGeom>
          <a:noFill/>
        </p:spPr>
      </p:pic>
      <p:pic>
        <p:nvPicPr>
          <p:cNvPr id="6149" name="Picture 5" descr="C:\Users\Beata Garbicz\Desktop\20190328_095501.jpg"/>
          <p:cNvPicPr>
            <a:picLocks noChangeAspect="1" noChangeArrowheads="1"/>
          </p:cNvPicPr>
          <p:nvPr/>
        </p:nvPicPr>
        <p:blipFill>
          <a:blip r:embed="rId4"/>
          <a:srcRect t="8572"/>
          <a:stretch>
            <a:fillRect/>
          </a:stretch>
        </p:blipFill>
        <p:spPr bwMode="auto">
          <a:xfrm>
            <a:off x="5357818" y="357166"/>
            <a:ext cx="2501644" cy="30478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Beata Garbicz\Desktop\20190404_1139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l="15789" r="12281"/>
          <a:stretch>
            <a:fillRect/>
          </a:stretch>
        </p:blipFill>
        <p:spPr bwMode="auto">
          <a:xfrm>
            <a:off x="6215063" y="214313"/>
            <a:ext cx="2928937" cy="5426075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714744" y="50004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WIELO-RYBKA </a:t>
            </a:r>
          </a:p>
          <a:p>
            <a:pPr algn="ctr"/>
            <a:r>
              <a:rPr lang="pl-PL" b="1" dirty="0" smtClean="0">
                <a:solidFill>
                  <a:schemeClr val="bg2">
                    <a:lumMod val="25000"/>
                  </a:schemeClr>
                </a:solidFill>
                <a:latin typeface="Book Antiqua" pitchFamily="18" charset="0"/>
              </a:rPr>
              <a:t>KALISZ  </a:t>
            </a:r>
            <a:endParaRPr lang="pl-PL" b="1" dirty="0">
              <a:solidFill>
                <a:schemeClr val="bg2">
                  <a:lumMod val="2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8196" name="Picture 4" descr="C:\Users\Beata Garbicz\Desktop\20190404_115355.jpg"/>
          <p:cNvPicPr>
            <a:picLocks noChangeAspect="1" noChangeArrowheads="1"/>
          </p:cNvPicPr>
          <p:nvPr/>
        </p:nvPicPr>
        <p:blipFill>
          <a:blip r:embed="rId3"/>
          <a:srcRect t="3002"/>
          <a:stretch>
            <a:fillRect/>
          </a:stretch>
        </p:blipFill>
        <p:spPr bwMode="auto">
          <a:xfrm>
            <a:off x="357158" y="142852"/>
            <a:ext cx="3350826" cy="4331156"/>
          </a:xfrm>
          <a:prstGeom prst="rect">
            <a:avLst/>
          </a:prstGeom>
          <a:noFill/>
        </p:spPr>
      </p:pic>
      <p:pic>
        <p:nvPicPr>
          <p:cNvPr id="8197" name="Picture 5" descr="C:\Users\Beata Garbicz\Desktop\20190404_0854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928934"/>
            <a:ext cx="3143272" cy="3663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715250" cy="1143000"/>
          </a:xfrm>
        </p:spPr>
        <p:txBody>
          <a:bodyPr anchor="ctr">
            <a:normAutofit/>
          </a:bodyPr>
          <a:lstStyle/>
          <a:p>
            <a:pPr algn="ctr"/>
            <a:r>
              <a:rPr lang="pl-PL" sz="2600" b="1" dirty="0" smtClean="0">
                <a:solidFill>
                  <a:schemeClr val="tx1"/>
                </a:solidFill>
                <a:latin typeface="Book Antiqua" pitchFamily="18" charset="0"/>
              </a:rPr>
              <a:t>Nauczyciele odbyli szkolenie z carvingu - rzeźbienia w owocach i warzywach</a:t>
            </a:r>
            <a:endParaRPr lang="pl-PL" sz="26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2292" name="Picture 4" descr="C:\Users\Beata Garbicz\Desktop\IMG-20200124-WA00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t="8328"/>
          <a:stretch>
            <a:fillRect/>
          </a:stretch>
        </p:blipFill>
        <p:spPr bwMode="auto">
          <a:xfrm>
            <a:off x="0" y="1325563"/>
            <a:ext cx="7215188" cy="49641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Beata Garbicz\Desktop\IMG-20200124-WA000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3433763" y="0"/>
            <a:ext cx="5710237" cy="4284663"/>
          </a:xfrm>
          <a:prstGeom prst="rect">
            <a:avLst/>
          </a:prstGeom>
          <a:noFill/>
        </p:spPr>
      </p:pic>
      <p:pic>
        <p:nvPicPr>
          <p:cNvPr id="13315" name="Picture 3" descr="C:\Users\Beata Garbicz\Desktop\20200124_153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500438"/>
            <a:ext cx="4309292" cy="323468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nalezione obrazy dla zapytania kucharz obrazek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43504" y="1071546"/>
            <a:ext cx="3645131" cy="293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Podobny obraz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57158" y="1071546"/>
            <a:ext cx="25003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2560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Dołącz </a:t>
            </a:r>
            <a:r>
              <a:rPr lang="pl-PL" sz="3600" b="1" dirty="0" smtClean="0">
                <a:solidFill>
                  <a:schemeClr val="tx1"/>
                </a:solidFill>
                <a:latin typeface="Book Antiqua" pitchFamily="18" charset="0"/>
              </a:rPr>
              <a:t>do</a:t>
            </a: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nas! </a:t>
            </a:r>
            <a:b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Zapraszamy!</a:t>
            </a:r>
            <a:endParaRPr lang="pl-PL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88" r="18986" b="4416"/>
          <a:stretch>
            <a:fillRect/>
          </a:stretch>
        </p:blipFill>
        <p:spPr>
          <a:xfrm>
            <a:off x="2786050" y="3765965"/>
            <a:ext cx="2786082" cy="309203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79704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Szkoła nasza znajduje się w Suliszewie (gmina </a:t>
            </a:r>
            <a:r>
              <a:rPr lang="pl-PL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choszczno</a:t>
            </a:r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 ul. Zwycięstwa 28    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e-mail: </a:t>
            </a:r>
            <a:r>
              <a:rPr lang="pl-PL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  <a:hlinkClick r:id="rId2"/>
              </a:rPr>
              <a:t>osw-suliszewo@wp.pl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/>
            </a:r>
            <a:b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</a:b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itchFamily="34" charset="0"/>
              </a:rPr>
              <a:t>tel. 95 765 64 18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2214554"/>
            <a:ext cx="7829576" cy="4259398"/>
          </a:xfrm>
        </p:spPr>
        <p:txBody>
          <a:bodyPr/>
          <a:lstStyle/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smtClean="0"/>
              <a:t>Oferujemy miejsce w internacie. 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smtClean="0"/>
              <a:t>Zapewniamy całodzienne wyżywienie.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smtClean="0"/>
              <a:t>Szkoła organizuje praktyczną naukę zawodu.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smtClean="0"/>
              <a:t>Uczniowie otoczeni są troskliwą opieką i wsparciem ze strony nauczycieli i wychowawców.</a:t>
            </a:r>
          </a:p>
          <a:p>
            <a:pPr>
              <a:spcBef>
                <a:spcPts val="0"/>
              </a:spcBef>
              <a:buFont typeface="Arial" pitchFamily="34" charset="0"/>
              <a:buChar char="•"/>
            </a:pPr>
            <a:r>
              <a:rPr lang="pl-PL" dirty="0" smtClean="0"/>
              <a:t>Stwarzamy możliwość rozwoju pasji, zainteresowań, aktywności fizycznej. </a:t>
            </a:r>
          </a:p>
          <a:p>
            <a:pPr algn="ctr">
              <a:buNone/>
            </a:pPr>
            <a:r>
              <a:rPr lang="pl-PL" dirty="0" smtClean="0"/>
              <a:t>Więcej znajdziesz na: </a:t>
            </a:r>
            <a:r>
              <a:rPr lang="pl-PL" b="1" dirty="0" err="1" smtClean="0"/>
              <a:t>www.osw.suliszewo.szkolnastrona.pl</a:t>
            </a:r>
            <a:endParaRPr lang="pl-PL" b="1" dirty="0"/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7467600" cy="1143000"/>
          </a:xfrm>
        </p:spPr>
        <p:txBody>
          <a:bodyPr>
            <a:noAutofit/>
          </a:bodyPr>
          <a:lstStyle/>
          <a:p>
            <a:r>
              <a:rPr lang="pl-PL" sz="7200" b="1" dirty="0" smtClean="0">
                <a:solidFill>
                  <a:schemeClr val="tx1"/>
                </a:solidFill>
                <a:latin typeface="Book Antiqua" pitchFamily="18" charset="0"/>
              </a:rPr>
              <a:t>kucharz</a:t>
            </a:r>
            <a:endParaRPr lang="pl-PL" sz="72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pic>
        <p:nvPicPr>
          <p:cNvPr id="1026" name="Picture 2" descr="Kucharz Grafika Wektorowa, Clipartów I Ilustracji - 123RF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43106" y="2428868"/>
            <a:ext cx="4448091" cy="24288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46760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Absolwent szkoły prowadzącej kształcenie w zawodzie kucharz uzyskuje przygotowanie do wykonywania zadań zawodowych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2214554"/>
            <a:ext cx="7467600" cy="4259398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Przygotowanie i wydawanie dań: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1) oceniania jakości produktów;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2) przechowywania żywności;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3) obróbki produktów i przygotowania stanowiska pracy;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4) obsługi sprzętu gastronomicznego;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5) przygotowania dań zimnych, gorących                         i podstawowych deserów; </a:t>
            </a:r>
          </a:p>
          <a:p>
            <a:pPr>
              <a:buNone/>
            </a:pPr>
            <a:r>
              <a:rPr lang="pl-PL" dirty="0" smtClean="0">
                <a:latin typeface="Book Antiqua" pitchFamily="18" charset="0"/>
              </a:rPr>
              <a:t>6) wydawania dań.</a:t>
            </a:r>
            <a:endParaRPr lang="pl-PL" dirty="0">
              <a:latin typeface="Book Antiqua" pitchFamily="18" charset="0"/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1"/>
                </a:solidFill>
                <a:latin typeface="Book Antiqua" pitchFamily="18" charset="0"/>
              </a:rPr>
              <a:t>KSZTAŁCENIE ZAWODOWE</a:t>
            </a:r>
            <a:endParaRPr lang="pl-PL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l-PL" b="1" dirty="0" smtClean="0">
                <a:latin typeface="Book Antiqua" pitchFamily="18" charset="0"/>
              </a:rPr>
              <a:t>Przedmioty w kształceniu zawodowym teoretycznym:</a:t>
            </a:r>
            <a:endParaRPr lang="pl-PL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Technologia gastronomiczna,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Wyposażenie zakładów gastronomicznych,</a:t>
            </a: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Język obcy w gastronomii.</a:t>
            </a:r>
          </a:p>
          <a:p>
            <a:r>
              <a:rPr lang="pl-PL" b="1" dirty="0" smtClean="0">
                <a:latin typeface="Book Antiqua" pitchFamily="18" charset="0"/>
              </a:rPr>
              <a:t>Przedmioty w kształceniu zawodowym organizowane w formie zajęć praktycznych:</a:t>
            </a:r>
            <a:endParaRPr lang="pl-PL" dirty="0" smtClean="0">
              <a:latin typeface="Book Antiqua" pitchFamily="18" charset="0"/>
            </a:endParaRPr>
          </a:p>
          <a:p>
            <a:pPr>
              <a:buFontTx/>
              <a:buChar char="-"/>
            </a:pPr>
            <a:r>
              <a:rPr lang="pl-PL" dirty="0" smtClean="0">
                <a:latin typeface="Book Antiqua" pitchFamily="18" charset="0"/>
              </a:rPr>
              <a:t>W pracowniach szkolnych.</a:t>
            </a:r>
          </a:p>
          <a:p>
            <a:pPr>
              <a:buNone/>
            </a:pP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3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1879</TotalTime>
  <Words>629</Words>
  <Application>Microsoft Office PowerPoint</Application>
  <PresentationFormat>Pokaz na ekranie (4:3)</PresentationFormat>
  <Paragraphs>131</Paragraphs>
  <Slides>69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Wykusz</vt:lpstr>
      <vt:lpstr>Zapisz się  do  BRANŻOWEJ        SZKOŁY  I  STOPNIA</vt:lpstr>
      <vt:lpstr>Serdecznie Zapraszamy  … </vt:lpstr>
      <vt:lpstr>U NAS  MOŻESZ KSZTAŁCIĆ SIĘ W ZAWODACH:</vt:lpstr>
      <vt:lpstr>   KUCHARZ</vt:lpstr>
      <vt:lpstr>PRACOWNIK POMOCNICZY OBSŁUGI HOTELOWEJ</vt:lpstr>
      <vt:lpstr>  monter ZABUDOWY I robót wykończeniowych  w budownictwie</vt:lpstr>
      <vt:lpstr>kucharz</vt:lpstr>
      <vt:lpstr>Absolwent szkoły prowadzącej kształcenie w zawodzie kucharz uzyskuje przygotowanie do wykonywania zadań zawodowych  </vt:lpstr>
      <vt:lpstr>KSZTAŁCENIE ZAWODOWE</vt:lpstr>
      <vt:lpstr>Możliwości zatrudnienia</vt:lpstr>
      <vt:lpstr>TAK  PRACUJEMY NA  ZAJĘCIACH   PRAKTYCZNYCH </vt:lpstr>
      <vt:lpstr>Slajd 12</vt:lpstr>
      <vt:lpstr>   Bierzemy udział w szkolnych konkursach gastronomicznych, aby doskonalić umiejętności zawodowe  i poczuć nutkę rywalizacji</vt:lpstr>
      <vt:lpstr>Slajd 14</vt:lpstr>
      <vt:lpstr>Sporządzamy pyszne wypieki na szkolne uroczystości…                                                     „Wigilia”</vt:lpstr>
      <vt:lpstr>Przygotowujemy poczęstunki na szkolne konkursy, konferencje …</vt:lpstr>
      <vt:lpstr>Slajd 17</vt:lpstr>
      <vt:lpstr>Jeździmy na wycieczki zawodowe aby poszerzać wiedzę ,  doskonalić umiejętności  i przygotować się do egzaminu zawodowego</vt:lpstr>
      <vt:lpstr>Jesteśmy z wizytą                                                 w Centrum Kształcenia Praktycznego  w Szczecinie.</vt:lpstr>
      <vt:lpstr>    PRACOWNIK POMOCNICZY  OBSŁUGI HOTELOWEJ  </vt:lpstr>
      <vt:lpstr>Absolwent szkoły prowadzącej kształcenie               w zawodzie pracownik pomocniczy obsługi hotelowej uzyskuje przygotowanie do wykonywania zadań zawodowych</vt:lpstr>
      <vt:lpstr>KSZTAŁCENIE ZAWODOWE</vt:lpstr>
      <vt:lpstr>Slajd 23</vt:lpstr>
      <vt:lpstr>Slajd 24</vt:lpstr>
      <vt:lpstr>Slajd 25</vt:lpstr>
      <vt:lpstr>Slajd 26</vt:lpstr>
      <vt:lpstr>Jeździmy na wycieczki zawodowe aby poszerzać wiedzę,  doskonalić umiejętności  i przygotować się do egzaminu zawodowego</vt:lpstr>
      <vt:lpstr> próbny egzamin zawodowy  w drawsku pomorskim</vt:lpstr>
      <vt:lpstr>Slajd 29</vt:lpstr>
      <vt:lpstr>Slajd 30</vt:lpstr>
      <vt:lpstr>Slajd 31</vt:lpstr>
      <vt:lpstr>Monter zabudowy  i robót wykończeniowych  w budownictwie </vt:lpstr>
      <vt:lpstr>Wdrażamy się do zawodu  od najwcześniejszych lat …</vt:lpstr>
      <vt:lpstr>Na początku zamiast cegieł – klocki…</vt:lpstr>
      <vt:lpstr>Czym zajmuje się monter ?</vt:lpstr>
      <vt:lpstr>Nabędziesz wiedzę i umiejętności</vt:lpstr>
      <vt:lpstr>Możliwości zatrudnienia</vt:lpstr>
      <vt:lpstr>Slajd 38</vt:lpstr>
      <vt:lpstr>Murujemy i tynkujemy</vt:lpstr>
      <vt:lpstr>Ściana ćwiczeniowa w pracowni szkolnej. Tutaj uczymy się montażu systemów gipsowo-kartonowych, malowania, tapetowania, oklejania …</vt:lpstr>
      <vt:lpstr>Wykańczamy wnętrza</vt:lpstr>
      <vt:lpstr>Pracujemy od piwnic po dach …</vt:lpstr>
      <vt:lpstr>Odwiedzamy targi budowlane, poznajemy nowości techniczne </vt:lpstr>
      <vt:lpstr>w szkole branżowej możemy rozwijać swoje talenty zawodowe,  ale także   zainteresowania, uzdolnienia   artystyczne i sportowe</vt:lpstr>
      <vt:lpstr>Slajd 45</vt:lpstr>
      <vt:lpstr>Slajd 46</vt:lpstr>
      <vt:lpstr>Slajd 47</vt:lpstr>
      <vt:lpstr> WZIĘLIŚMY UDZIAŁ W PROGRAMIE ”KULTURA BEZPIECZEŃSTWA”</vt:lpstr>
      <vt:lpstr>Slajd 49</vt:lpstr>
      <vt:lpstr>UCZNIOWIE SZKOŁY BRANŻOWEJ WZIĘLI UDZIAŁ  W PROJEKCIE „NOWE KWALIFIKACJE SZANSĄ NA LOKALYM RYNKU PRACY”</vt:lpstr>
      <vt:lpstr>ZAJĘCIA TEORETYCZNE NA KURSIE GASTRONOMICZNYM</vt:lpstr>
      <vt:lpstr>ZAJĘCIA PRAKTYCZNE NA KURSIE GASTRONOMICZNYM</vt:lpstr>
      <vt:lpstr>Slajd 53</vt:lpstr>
      <vt:lpstr>Slajd 54</vt:lpstr>
      <vt:lpstr>Slajd 55</vt:lpstr>
      <vt:lpstr>  specjalistyczny sprzęt gastronomiczny w naszych pracowniach kuchennych</vt:lpstr>
      <vt:lpstr>Slajd 57</vt:lpstr>
      <vt:lpstr>Slajd 58</vt:lpstr>
      <vt:lpstr>W RAMACH PROJEKTU ORGANIZOWANE BYŁY SPOTKANIA Z PRACODAWCAMI</vt:lpstr>
      <vt:lpstr>Slajd 60</vt:lpstr>
      <vt:lpstr>Slajd 61</vt:lpstr>
      <vt:lpstr>WARSZTATY U PRACODAWCY</vt:lpstr>
      <vt:lpstr>Slajd 63</vt:lpstr>
      <vt:lpstr>Slajd 64</vt:lpstr>
      <vt:lpstr>Slajd 65</vt:lpstr>
      <vt:lpstr>Nauczyciele odbyli szkolenie z carvingu - rzeźbienia w owocach i warzywach</vt:lpstr>
      <vt:lpstr>Slajd 67</vt:lpstr>
      <vt:lpstr>Dołącz do nas!  Zapraszamy!</vt:lpstr>
      <vt:lpstr>Szkoła nasza znajduje się w Suliszewie (gmina choszczno)  ul. Zwycięstwa 28    e-mail: osw-suliszewo@wp.pl tel. 95 765 64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 BRANŻOWA  I STOPNIA</dc:title>
  <dc:creator>Hony</dc:creator>
  <cp:lastModifiedBy>OSW</cp:lastModifiedBy>
  <cp:revision>274</cp:revision>
  <dcterms:created xsi:type="dcterms:W3CDTF">2017-10-30T07:04:53Z</dcterms:created>
  <dcterms:modified xsi:type="dcterms:W3CDTF">2020-05-21T10:18:55Z</dcterms:modified>
</cp:coreProperties>
</file>