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5" r:id="rId3"/>
    <p:sldId id="257" r:id="rId4"/>
    <p:sldId id="259" r:id="rId5"/>
    <p:sldId id="289" r:id="rId6"/>
    <p:sldId id="298" r:id="rId7"/>
    <p:sldId id="270" r:id="rId8"/>
    <p:sldId id="284" r:id="rId9"/>
    <p:sldId id="285" r:id="rId10"/>
    <p:sldId id="287" r:id="rId11"/>
    <p:sldId id="280" r:id="rId12"/>
    <p:sldId id="286" r:id="rId13"/>
    <p:sldId id="279" r:id="rId14"/>
    <p:sldId id="260" r:id="rId15"/>
    <p:sldId id="278" r:id="rId16"/>
    <p:sldId id="291" r:id="rId17"/>
    <p:sldId id="297" r:id="rId18"/>
    <p:sldId id="273" r:id="rId19"/>
    <p:sldId id="272" r:id="rId20"/>
    <p:sldId id="288" r:id="rId21"/>
    <p:sldId id="292" r:id="rId22"/>
    <p:sldId id="275" r:id="rId23"/>
    <p:sldId id="276" r:id="rId24"/>
    <p:sldId id="296" r:id="rId25"/>
    <p:sldId id="261" r:id="rId26"/>
    <p:sldId id="290" r:id="rId27"/>
    <p:sldId id="282" r:id="rId28"/>
    <p:sldId id="267" r:id="rId29"/>
    <p:sldId id="283" r:id="rId30"/>
    <p:sldId id="264" r:id="rId31"/>
    <p:sldId id="295" r:id="rId32"/>
    <p:sldId id="269" r:id="rId33"/>
    <p:sldId id="294" r:id="rId34"/>
    <p:sldId id="268" r:id="rId35"/>
    <p:sldId id="277" r:id="rId36"/>
    <p:sldId id="299" r:id="rId3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SUS VivoBook" initials="AV" lastIdx="1" clrIdx="0">
    <p:extLst>
      <p:ext uri="{19B8F6BF-5375-455C-9EA6-DF929625EA0E}">
        <p15:presenceInfo xmlns:p15="http://schemas.microsoft.com/office/powerpoint/2012/main" xmlns="" userId="ASUS VivoBook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90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pPr/>
              <a:t>5/19/2020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pPr/>
              <a:t>5/19/2020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pPr/>
              <a:t>5/19/2020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image" Target="../media/image53.jpeg"/><Relationship Id="rId7" Type="http://schemas.openxmlformats.org/officeDocument/2006/relationships/image" Target="../media/image57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Relationship Id="rId9" Type="http://schemas.openxmlformats.org/officeDocument/2006/relationships/image" Target="../media/image5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7" Type="http://schemas.openxmlformats.org/officeDocument/2006/relationships/image" Target="../media/image65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jpeg"/><Relationship Id="rId3" Type="http://schemas.openxmlformats.org/officeDocument/2006/relationships/image" Target="../media/image67.jpeg"/><Relationship Id="rId7" Type="http://schemas.openxmlformats.org/officeDocument/2006/relationships/image" Target="../media/image71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0.jpeg"/><Relationship Id="rId5" Type="http://schemas.openxmlformats.org/officeDocument/2006/relationships/image" Target="../media/image69.jpeg"/><Relationship Id="rId10" Type="http://schemas.openxmlformats.org/officeDocument/2006/relationships/image" Target="../media/image74.jpeg"/><Relationship Id="rId4" Type="http://schemas.openxmlformats.org/officeDocument/2006/relationships/image" Target="../media/image68.jpeg"/><Relationship Id="rId9" Type="http://schemas.openxmlformats.org/officeDocument/2006/relationships/image" Target="../media/image7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9.jpeg"/><Relationship Id="rId5" Type="http://schemas.openxmlformats.org/officeDocument/2006/relationships/image" Target="../media/image78.jpeg"/><Relationship Id="rId4" Type="http://schemas.openxmlformats.org/officeDocument/2006/relationships/image" Target="../media/image7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7" Type="http://schemas.openxmlformats.org/officeDocument/2006/relationships/image" Target="../media/image88.jpe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7.jpeg"/><Relationship Id="rId5" Type="http://schemas.openxmlformats.org/officeDocument/2006/relationships/image" Target="../media/image86.jpeg"/><Relationship Id="rId4" Type="http://schemas.openxmlformats.org/officeDocument/2006/relationships/image" Target="../media/image8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jpeg"/><Relationship Id="rId3" Type="http://schemas.openxmlformats.org/officeDocument/2006/relationships/image" Target="../media/image92.jpeg"/><Relationship Id="rId7" Type="http://schemas.openxmlformats.org/officeDocument/2006/relationships/image" Target="../media/image96.jpeg"/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5.jpeg"/><Relationship Id="rId5" Type="http://schemas.openxmlformats.org/officeDocument/2006/relationships/image" Target="../media/image94.jpeg"/><Relationship Id="rId4" Type="http://schemas.openxmlformats.org/officeDocument/2006/relationships/image" Target="../media/image93.jpeg"/><Relationship Id="rId9" Type="http://schemas.openxmlformats.org/officeDocument/2006/relationships/image" Target="../media/image98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jpeg"/><Relationship Id="rId3" Type="http://schemas.openxmlformats.org/officeDocument/2006/relationships/image" Target="../media/image100.jpeg"/><Relationship Id="rId7" Type="http://schemas.openxmlformats.org/officeDocument/2006/relationships/image" Target="../media/image104.jpeg"/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3.jpeg"/><Relationship Id="rId5" Type="http://schemas.openxmlformats.org/officeDocument/2006/relationships/image" Target="../media/image102.jpeg"/><Relationship Id="rId4" Type="http://schemas.openxmlformats.org/officeDocument/2006/relationships/image" Target="../media/image10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jpeg"/><Relationship Id="rId7" Type="http://schemas.openxmlformats.org/officeDocument/2006/relationships/image" Target="../media/image111.jpeg"/><Relationship Id="rId2" Type="http://schemas.openxmlformats.org/officeDocument/2006/relationships/image" Target="../media/image10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0.jpeg"/><Relationship Id="rId5" Type="http://schemas.openxmlformats.org/officeDocument/2006/relationships/image" Target="../media/image109.jpeg"/><Relationship Id="rId4" Type="http://schemas.openxmlformats.org/officeDocument/2006/relationships/image" Target="../media/image108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jpeg"/><Relationship Id="rId3" Type="http://schemas.openxmlformats.org/officeDocument/2006/relationships/image" Target="../media/image113.jpeg"/><Relationship Id="rId7" Type="http://schemas.openxmlformats.org/officeDocument/2006/relationships/image" Target="../media/image117.jpeg"/><Relationship Id="rId2" Type="http://schemas.openxmlformats.org/officeDocument/2006/relationships/image" Target="../media/image11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6.jpeg"/><Relationship Id="rId5" Type="http://schemas.openxmlformats.org/officeDocument/2006/relationships/image" Target="../media/image115.jpeg"/><Relationship Id="rId10" Type="http://schemas.openxmlformats.org/officeDocument/2006/relationships/image" Target="../media/image120.jpeg"/><Relationship Id="rId4" Type="http://schemas.openxmlformats.org/officeDocument/2006/relationships/image" Target="../media/image114.jpeg"/><Relationship Id="rId9" Type="http://schemas.openxmlformats.org/officeDocument/2006/relationships/image" Target="../media/image119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jpeg"/><Relationship Id="rId3" Type="http://schemas.openxmlformats.org/officeDocument/2006/relationships/image" Target="../media/image122.jpeg"/><Relationship Id="rId7" Type="http://schemas.openxmlformats.org/officeDocument/2006/relationships/image" Target="../media/image126.jpeg"/><Relationship Id="rId12" Type="http://schemas.openxmlformats.org/officeDocument/2006/relationships/image" Target="../media/image131.jpeg"/><Relationship Id="rId2" Type="http://schemas.openxmlformats.org/officeDocument/2006/relationships/image" Target="../media/image12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5.jpeg"/><Relationship Id="rId11" Type="http://schemas.openxmlformats.org/officeDocument/2006/relationships/image" Target="../media/image130.jpeg"/><Relationship Id="rId5" Type="http://schemas.openxmlformats.org/officeDocument/2006/relationships/image" Target="../media/image124.jpeg"/><Relationship Id="rId10" Type="http://schemas.openxmlformats.org/officeDocument/2006/relationships/image" Target="../media/image129.jpeg"/><Relationship Id="rId4" Type="http://schemas.openxmlformats.org/officeDocument/2006/relationships/image" Target="../media/image123.jpeg"/><Relationship Id="rId9" Type="http://schemas.openxmlformats.org/officeDocument/2006/relationships/image" Target="../media/image128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8.jpeg"/><Relationship Id="rId3" Type="http://schemas.openxmlformats.org/officeDocument/2006/relationships/image" Target="../media/image133.jpeg"/><Relationship Id="rId7" Type="http://schemas.openxmlformats.org/officeDocument/2006/relationships/image" Target="../media/image137.jpeg"/><Relationship Id="rId2" Type="http://schemas.openxmlformats.org/officeDocument/2006/relationships/image" Target="../media/image13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6.jpeg"/><Relationship Id="rId11" Type="http://schemas.openxmlformats.org/officeDocument/2006/relationships/image" Target="../media/image141.jpeg"/><Relationship Id="rId5" Type="http://schemas.openxmlformats.org/officeDocument/2006/relationships/image" Target="../media/image135.jpeg"/><Relationship Id="rId10" Type="http://schemas.openxmlformats.org/officeDocument/2006/relationships/image" Target="../media/image140.jpeg"/><Relationship Id="rId4" Type="http://schemas.openxmlformats.org/officeDocument/2006/relationships/image" Target="../media/image134.jpeg"/><Relationship Id="rId9" Type="http://schemas.openxmlformats.org/officeDocument/2006/relationships/image" Target="../media/image139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8.jpeg"/><Relationship Id="rId3" Type="http://schemas.openxmlformats.org/officeDocument/2006/relationships/image" Target="../media/image143.jpeg"/><Relationship Id="rId7" Type="http://schemas.openxmlformats.org/officeDocument/2006/relationships/image" Target="../media/image147.jpeg"/><Relationship Id="rId2" Type="http://schemas.openxmlformats.org/officeDocument/2006/relationships/image" Target="../media/image14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6.jpeg"/><Relationship Id="rId5" Type="http://schemas.openxmlformats.org/officeDocument/2006/relationships/image" Target="../media/image145.jpeg"/><Relationship Id="rId10" Type="http://schemas.openxmlformats.org/officeDocument/2006/relationships/image" Target="../media/image150.jpeg"/><Relationship Id="rId4" Type="http://schemas.openxmlformats.org/officeDocument/2006/relationships/image" Target="../media/image144.jpeg"/><Relationship Id="rId9" Type="http://schemas.openxmlformats.org/officeDocument/2006/relationships/image" Target="../media/image149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7.jpeg"/><Relationship Id="rId3" Type="http://schemas.openxmlformats.org/officeDocument/2006/relationships/image" Target="../media/image152.jpeg"/><Relationship Id="rId7" Type="http://schemas.openxmlformats.org/officeDocument/2006/relationships/image" Target="../media/image156.jpeg"/><Relationship Id="rId2" Type="http://schemas.openxmlformats.org/officeDocument/2006/relationships/image" Target="../media/image15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5.jpeg"/><Relationship Id="rId5" Type="http://schemas.openxmlformats.org/officeDocument/2006/relationships/image" Target="../media/image154.jpeg"/><Relationship Id="rId4" Type="http://schemas.openxmlformats.org/officeDocument/2006/relationships/image" Target="../media/image153.jpeg"/><Relationship Id="rId9" Type="http://schemas.openxmlformats.org/officeDocument/2006/relationships/image" Target="../media/image158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5.jpeg"/><Relationship Id="rId3" Type="http://schemas.openxmlformats.org/officeDocument/2006/relationships/image" Target="../media/image160.jpeg"/><Relationship Id="rId7" Type="http://schemas.openxmlformats.org/officeDocument/2006/relationships/image" Target="../media/image164.jpeg"/><Relationship Id="rId2" Type="http://schemas.openxmlformats.org/officeDocument/2006/relationships/image" Target="../media/image15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3.jpeg"/><Relationship Id="rId5" Type="http://schemas.openxmlformats.org/officeDocument/2006/relationships/image" Target="../media/image162.jpeg"/><Relationship Id="rId4" Type="http://schemas.openxmlformats.org/officeDocument/2006/relationships/image" Target="../media/image16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7.jpeg"/><Relationship Id="rId2" Type="http://schemas.openxmlformats.org/officeDocument/2006/relationships/image" Target="../media/image16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8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5.jpeg"/><Relationship Id="rId3" Type="http://schemas.openxmlformats.org/officeDocument/2006/relationships/image" Target="../media/image170.jpeg"/><Relationship Id="rId7" Type="http://schemas.openxmlformats.org/officeDocument/2006/relationships/image" Target="../media/image174.jpeg"/><Relationship Id="rId2" Type="http://schemas.openxmlformats.org/officeDocument/2006/relationships/image" Target="../media/image16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3.jpeg"/><Relationship Id="rId5" Type="http://schemas.openxmlformats.org/officeDocument/2006/relationships/image" Target="../media/image172.jpeg"/><Relationship Id="rId4" Type="http://schemas.openxmlformats.org/officeDocument/2006/relationships/image" Target="../media/image171.jpeg"/><Relationship Id="rId9" Type="http://schemas.openxmlformats.org/officeDocument/2006/relationships/image" Target="../media/image176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3.jpeg"/><Relationship Id="rId3" Type="http://schemas.openxmlformats.org/officeDocument/2006/relationships/image" Target="../media/image178.jpeg"/><Relationship Id="rId7" Type="http://schemas.openxmlformats.org/officeDocument/2006/relationships/image" Target="../media/image182.jpeg"/><Relationship Id="rId2" Type="http://schemas.openxmlformats.org/officeDocument/2006/relationships/image" Target="../media/image17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1.jpeg"/><Relationship Id="rId5" Type="http://schemas.openxmlformats.org/officeDocument/2006/relationships/image" Target="../media/image180.jpeg"/><Relationship Id="rId4" Type="http://schemas.openxmlformats.org/officeDocument/2006/relationships/image" Target="../media/image179.jpeg"/><Relationship Id="rId9" Type="http://schemas.openxmlformats.org/officeDocument/2006/relationships/image" Target="../media/image184.jpe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1.jpeg"/><Relationship Id="rId3" Type="http://schemas.openxmlformats.org/officeDocument/2006/relationships/image" Target="../media/image186.jpeg"/><Relationship Id="rId7" Type="http://schemas.openxmlformats.org/officeDocument/2006/relationships/image" Target="../media/image190.jpeg"/><Relationship Id="rId2" Type="http://schemas.openxmlformats.org/officeDocument/2006/relationships/image" Target="../media/image18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9.jpeg"/><Relationship Id="rId5" Type="http://schemas.openxmlformats.org/officeDocument/2006/relationships/image" Target="../media/image188.jpeg"/><Relationship Id="rId4" Type="http://schemas.openxmlformats.org/officeDocument/2006/relationships/image" Target="../media/image187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3.jpeg"/><Relationship Id="rId7" Type="http://schemas.openxmlformats.org/officeDocument/2006/relationships/image" Target="../media/image197.png"/><Relationship Id="rId2" Type="http://schemas.openxmlformats.org/officeDocument/2006/relationships/image" Target="../media/image19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6.jpeg"/><Relationship Id="rId5" Type="http://schemas.openxmlformats.org/officeDocument/2006/relationships/image" Target="../media/image195.jpeg"/><Relationship Id="rId4" Type="http://schemas.openxmlformats.org/officeDocument/2006/relationships/image" Target="../media/image194.jpe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4.jpeg"/><Relationship Id="rId3" Type="http://schemas.openxmlformats.org/officeDocument/2006/relationships/image" Target="../media/image199.jpeg"/><Relationship Id="rId7" Type="http://schemas.openxmlformats.org/officeDocument/2006/relationships/image" Target="../media/image203.jpeg"/><Relationship Id="rId2" Type="http://schemas.openxmlformats.org/officeDocument/2006/relationships/image" Target="../media/image19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2.jpeg"/><Relationship Id="rId5" Type="http://schemas.openxmlformats.org/officeDocument/2006/relationships/image" Target="../media/image201.jpeg"/><Relationship Id="rId10" Type="http://schemas.openxmlformats.org/officeDocument/2006/relationships/image" Target="../media/image206.jpeg"/><Relationship Id="rId4" Type="http://schemas.openxmlformats.org/officeDocument/2006/relationships/image" Target="../media/image200.jpeg"/><Relationship Id="rId9" Type="http://schemas.openxmlformats.org/officeDocument/2006/relationships/image" Target="../media/image205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://osw.suliszewo.szkolnastrona.pl/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F6DDBE90-7125-413A-894C-E570CEABB4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98775" y="1655016"/>
            <a:ext cx="8970264" cy="1161288"/>
          </a:xfrm>
        </p:spPr>
        <p:txBody>
          <a:bodyPr/>
          <a:lstStyle/>
          <a:p>
            <a:pPr algn="l"/>
            <a:r>
              <a:rPr lang="pl-PL" sz="4400" dirty="0">
                <a:solidFill>
                  <a:schemeClr val="tx1"/>
                </a:solidFill>
              </a:rPr>
              <a:t>Szkoła Przysposabiająca</a:t>
            </a:r>
            <a:br>
              <a:rPr lang="pl-PL" sz="4400" dirty="0">
                <a:solidFill>
                  <a:schemeClr val="tx1"/>
                </a:solidFill>
              </a:rPr>
            </a:br>
            <a:r>
              <a:rPr lang="pl-PL" sz="4400" dirty="0">
                <a:solidFill>
                  <a:schemeClr val="tx1"/>
                </a:solidFill>
              </a:rPr>
              <a:t>          do Pracy </a:t>
            </a:r>
            <a:br>
              <a:rPr lang="pl-PL" sz="4400" dirty="0">
                <a:solidFill>
                  <a:schemeClr val="tx1"/>
                </a:solidFill>
              </a:rPr>
            </a:br>
            <a:r>
              <a:rPr lang="pl-PL" sz="4400" dirty="0">
                <a:solidFill>
                  <a:schemeClr val="tx1"/>
                </a:solidFill>
              </a:rPr>
              <a:t>        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32F0938A-103A-4A4D-9451-D04B6F7C82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28859" y="3005248"/>
            <a:ext cx="8899257" cy="1096899"/>
          </a:xfrm>
        </p:spPr>
        <p:txBody>
          <a:bodyPr>
            <a:normAutofit/>
          </a:bodyPr>
          <a:lstStyle/>
          <a:p>
            <a:pPr algn="l"/>
            <a:r>
              <a:rPr lang="pl-PL" sz="2400" dirty="0">
                <a:solidFill>
                  <a:schemeClr val="tx1"/>
                </a:solidFill>
              </a:rPr>
              <a:t>Zapraszamy absolwentów szkoły podstawowej </a:t>
            </a:r>
          </a:p>
        </p:txBody>
      </p:sp>
      <p:pic>
        <p:nvPicPr>
          <p:cNvPr id="4" name="Picture 2" descr="Znalezione obrazy dla zapytania SOSW SULISZEWO  LOGO">
            <a:extLst>
              <a:ext uri="{FF2B5EF4-FFF2-40B4-BE49-F238E27FC236}">
                <a16:creationId xmlns:a16="http://schemas.microsoft.com/office/drawing/2014/main" xmlns="" id="{1B1DCD52-960B-4F7A-AE7A-9E006035EF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9639536" y="1785789"/>
            <a:ext cx="2285996" cy="2228865"/>
          </a:xfrm>
          <a:prstGeom prst="rect">
            <a:avLst/>
          </a:prstGeom>
          <a:noFill/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xmlns="" id="{62F3E1FD-336D-49C4-BF35-21C16F75E7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5263" y="3527360"/>
            <a:ext cx="4458321" cy="2971488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xmlns="" id="{83AB27C1-1AE8-42B2-8F14-9B8C4DDF5C7E}"/>
              </a:ext>
            </a:extLst>
          </p:cNvPr>
          <p:cNvSpPr txBox="1"/>
          <p:nvPr/>
        </p:nvSpPr>
        <p:spPr>
          <a:xfrm>
            <a:off x="1709996" y="2294189"/>
            <a:ext cx="6803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dirty="0"/>
              <a:t>w Suliszewie </a:t>
            </a:r>
          </a:p>
        </p:txBody>
      </p:sp>
    </p:spTree>
    <p:extLst>
      <p:ext uri="{BB962C8B-B14F-4D97-AF65-F5344CB8AC3E}">
        <p14:creationId xmlns:p14="http://schemas.microsoft.com/office/powerpoint/2010/main" xmlns="" val="19195222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250" advClick="0" advTm="1000"/>
    </mc:Choice>
    <mc:Fallback>
      <p:transition spd="slow" advClick="0" advTm="1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07F78D47-086A-4238-8B1C-911A1A8E5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2340" y="434848"/>
            <a:ext cx="8596668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Z psychologiem rozmawiamy </a:t>
            </a:r>
            <a:br>
              <a:rPr lang="pl-PL" dirty="0">
                <a:solidFill>
                  <a:schemeClr val="tx1"/>
                </a:solidFill>
              </a:rPr>
            </a:br>
            <a:r>
              <a:rPr lang="pl-PL" dirty="0">
                <a:solidFill>
                  <a:schemeClr val="tx1"/>
                </a:solidFill>
              </a:rPr>
              <a:t>o </a:t>
            </a:r>
            <a:br>
              <a:rPr lang="pl-PL" dirty="0">
                <a:solidFill>
                  <a:schemeClr val="tx1"/>
                </a:solidFill>
              </a:rPr>
            </a:br>
            <a:r>
              <a:rPr lang="pl-PL" dirty="0">
                <a:solidFill>
                  <a:schemeClr val="tx1"/>
                </a:solidFill>
              </a:rPr>
              <a:t>emocjach 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AF164393-A077-499F-8CCC-E17A003EF0C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89559" y="1930400"/>
            <a:ext cx="3742944" cy="2807208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xmlns="" id="{746EFC2D-1064-4CCA-81D2-221759C6AAD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159498" y="178816"/>
            <a:ext cx="3572256" cy="2679192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xmlns="" id="{F1E27FDE-21B3-4966-B1CA-D21BA24C95A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248912" y="2361184"/>
            <a:ext cx="5340096" cy="4005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732928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500" advClick="0" advTm="2000">
        <p15:prstTrans prst="peelOff"/>
      </p:transition>
    </mc:Choice>
    <mc:Fallback>
      <p:transition spd="slow" advClick="0" advTm="2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D6F54247-7100-4E03-BE29-FB926D4A07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655" y="829817"/>
            <a:ext cx="8596668" cy="741218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/>
              <a:t>           </a:t>
            </a:r>
            <a:r>
              <a:rPr lang="pl-PL" dirty="0">
                <a:solidFill>
                  <a:schemeClr val="tx1"/>
                </a:solidFill>
              </a:rPr>
              <a:t>Uczymy się kulturalnie spędzać czas </a:t>
            </a:r>
            <a:br>
              <a:rPr lang="pl-PL" dirty="0">
                <a:solidFill>
                  <a:schemeClr val="tx1"/>
                </a:solidFill>
              </a:rPr>
            </a:br>
            <a:r>
              <a:rPr lang="pl-PL" dirty="0">
                <a:solidFill>
                  <a:schemeClr val="tx1"/>
                </a:solidFill>
              </a:rPr>
              <a:t>         </a:t>
            </a:r>
            <a:r>
              <a:rPr lang="pl-PL" sz="2700" dirty="0">
                <a:solidFill>
                  <a:schemeClr val="tx1"/>
                </a:solidFill>
              </a:rPr>
              <a:t>Zwiedzamy galerie, oglądamy wystawy, chodzimy </a:t>
            </a:r>
            <a:br>
              <a:rPr lang="pl-PL" sz="2700" dirty="0">
                <a:solidFill>
                  <a:schemeClr val="tx1"/>
                </a:solidFill>
              </a:rPr>
            </a:br>
            <a:r>
              <a:rPr lang="pl-PL" sz="2700" dirty="0">
                <a:solidFill>
                  <a:schemeClr val="tx1"/>
                </a:solidFill>
              </a:rPr>
              <a:t>do kina </a:t>
            </a:r>
            <a:r>
              <a:rPr lang="pl-PL" sz="2700" dirty="0"/>
              <a:t>  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xmlns="" id="{9CFFCC5D-89CC-443D-A448-ACF383A75EF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5400000">
            <a:off x="-80590" y="2875800"/>
            <a:ext cx="4083626" cy="3062720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xmlns="" id="{1FAB1BCF-4027-4F93-AE9A-C789468145B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264643" y="2373607"/>
            <a:ext cx="4378622" cy="3283967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xmlns="" id="{29B79300-F290-43D0-A406-FF7BC50F1CC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797845" y="2365347"/>
            <a:ext cx="3161537" cy="4215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043821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500" advClick="0" advTm="2000">
        <p15:prstTrans prst="peelOff"/>
      </p:transition>
    </mc:Choice>
    <mc:Fallback>
      <p:transition spd="slow" advClick="0" advTm="2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05D2389F-83AD-46ED-96B7-2DC5AE70BA8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5400000">
            <a:off x="6865381" y="593535"/>
            <a:ext cx="2993644" cy="2245233"/>
          </a:xfrm>
          <a:prstGeom prst="rect">
            <a:avLst/>
          </a:prstGeom>
        </p:spPr>
      </p:pic>
      <p:sp>
        <p:nvSpPr>
          <p:cNvPr id="3" name="Tytuł 2">
            <a:extLst>
              <a:ext uri="{FF2B5EF4-FFF2-40B4-BE49-F238E27FC236}">
                <a16:creationId xmlns:a16="http://schemas.microsoft.com/office/drawing/2014/main" xmlns="" id="{B3DC34BF-6267-4C0B-8F40-38F0BD274C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34465" y="434614"/>
            <a:ext cx="8596668" cy="716280"/>
          </a:xfrm>
        </p:spPr>
        <p:txBody>
          <a:bodyPr>
            <a:normAutofit/>
          </a:bodyPr>
          <a:lstStyle/>
          <a:p>
            <a:pPr algn="ctr"/>
            <a:r>
              <a:rPr lang="pl-PL" sz="3200" dirty="0">
                <a:solidFill>
                  <a:schemeClr val="tx1"/>
                </a:solidFill>
              </a:rPr>
              <a:t>Rozwijamy się, tworzymy  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811EA2E3-A639-4A98-BC82-9159EFFE33F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5400000">
            <a:off x="9170643" y="516636"/>
            <a:ext cx="3081528" cy="2311146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xmlns="" id="{E0B1BBB6-C1B1-4711-A65D-6F0D4D3F50F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483671" y="4022936"/>
            <a:ext cx="3589820" cy="2692365"/>
          </a:xfrm>
          <a:prstGeom prst="rect">
            <a:avLst/>
          </a:prstGeom>
        </p:spPr>
      </p:pic>
      <p:sp>
        <p:nvSpPr>
          <p:cNvPr id="12" name="pole tekstowe 11">
            <a:extLst>
              <a:ext uri="{FF2B5EF4-FFF2-40B4-BE49-F238E27FC236}">
                <a16:creationId xmlns:a16="http://schemas.microsoft.com/office/drawing/2014/main" xmlns="" id="{2A164FEB-C914-4837-AB4D-9600FEABA397}"/>
              </a:ext>
            </a:extLst>
          </p:cNvPr>
          <p:cNvSpPr txBox="1"/>
          <p:nvPr/>
        </p:nvSpPr>
        <p:spPr>
          <a:xfrm>
            <a:off x="252792" y="5950485"/>
            <a:ext cx="44897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/>
              <a:t>Galeria 13 MUZ w Szczecinie </a:t>
            </a:r>
          </a:p>
          <a:p>
            <a:r>
              <a:rPr lang="pl-PL" sz="1600" dirty="0"/>
              <a:t>            Tworzę się !  </a:t>
            </a:r>
          </a:p>
          <a:p>
            <a:r>
              <a:rPr lang="pl-PL" sz="1600" dirty="0"/>
              <a:t>Dzieła sztuki na chwileczkę</a:t>
            </a:r>
          </a:p>
        </p:txBody>
      </p:sp>
      <p:pic>
        <p:nvPicPr>
          <p:cNvPr id="14" name="Obraz 13">
            <a:extLst>
              <a:ext uri="{FF2B5EF4-FFF2-40B4-BE49-F238E27FC236}">
                <a16:creationId xmlns:a16="http://schemas.microsoft.com/office/drawing/2014/main" xmlns="" id="{4B0550B0-5626-4CB6-A383-C3F4FB5C2DB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239587" y="3348023"/>
            <a:ext cx="4489704" cy="3367278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xmlns="" id="{DB6CA590-F2B7-41D5-B1B1-0E8040BADA8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52792" y="1165860"/>
            <a:ext cx="3017520" cy="2263140"/>
          </a:xfrm>
          <a:prstGeom prst="rect">
            <a:avLst/>
          </a:prstGeom>
        </p:spPr>
      </p:pic>
      <p:pic>
        <p:nvPicPr>
          <p:cNvPr id="18" name="Obraz 17">
            <a:extLst>
              <a:ext uri="{FF2B5EF4-FFF2-40B4-BE49-F238E27FC236}">
                <a16:creationId xmlns:a16="http://schemas.microsoft.com/office/drawing/2014/main" xmlns="" id="{7C83ABF2-A605-4C2C-B44C-F5F96254CC0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457188" y="1070452"/>
            <a:ext cx="3656281" cy="2742211"/>
          </a:xfrm>
          <a:prstGeom prst="rect">
            <a:avLst/>
          </a:prstGeom>
        </p:spPr>
      </p:pic>
      <p:pic>
        <p:nvPicPr>
          <p:cNvPr id="20" name="Obraz 19">
            <a:extLst>
              <a:ext uri="{FF2B5EF4-FFF2-40B4-BE49-F238E27FC236}">
                <a16:creationId xmlns:a16="http://schemas.microsoft.com/office/drawing/2014/main" xmlns="" id="{E179A740-D48E-47F2-BF33-C436B76B98A6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82515" y="3611246"/>
            <a:ext cx="3108577" cy="2331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546118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500" advClick="0" advTm="2000">
        <p15:prstTrans prst="peelOff"/>
      </p:transition>
    </mc:Choice>
    <mc:Fallback>
      <p:transition spd="slow" advClick="0" advTm="2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Obraz 18">
            <a:extLst>
              <a:ext uri="{FF2B5EF4-FFF2-40B4-BE49-F238E27FC236}">
                <a16:creationId xmlns:a16="http://schemas.microsoft.com/office/drawing/2014/main" xmlns="" id="{82BCBE89-D04B-4382-853D-36B37C3CAB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7966" y="796510"/>
            <a:ext cx="4281678" cy="3211259"/>
          </a:xfrm>
          <a:prstGeom prst="rect">
            <a:avLst/>
          </a:prstGeom>
        </p:spPr>
      </p:pic>
      <p:sp>
        <p:nvSpPr>
          <p:cNvPr id="3" name="Tytuł 2">
            <a:extLst>
              <a:ext uri="{FF2B5EF4-FFF2-40B4-BE49-F238E27FC236}">
                <a16:creationId xmlns:a16="http://schemas.microsoft.com/office/drawing/2014/main" xmlns="" id="{783C5C48-630F-4235-BCD5-9806EE806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6746" y="193031"/>
            <a:ext cx="8596668" cy="678873"/>
          </a:xfrm>
        </p:spPr>
        <p:txBody>
          <a:bodyPr>
            <a:noAutofit/>
          </a:bodyPr>
          <a:lstStyle/>
          <a:p>
            <a:pPr algn="ctr"/>
            <a:r>
              <a:rPr lang="pl-PL" sz="3200" dirty="0">
                <a:solidFill>
                  <a:schemeClr val="tx1"/>
                </a:solidFill>
              </a:rPr>
              <a:t>Zapoznajemy się z działaniem instytucji </a:t>
            </a:r>
            <a:br>
              <a:rPr lang="pl-PL" sz="3200" dirty="0">
                <a:solidFill>
                  <a:schemeClr val="tx1"/>
                </a:solidFill>
              </a:rPr>
            </a:br>
            <a:r>
              <a:rPr lang="pl-PL" sz="3200" dirty="0">
                <a:solidFill>
                  <a:schemeClr val="tx1"/>
                </a:solidFill>
              </a:rPr>
              <a:t>i służb  </a:t>
            </a:r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xmlns="" id="{36CC8C75-1604-4238-B42F-70242F6C6F5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21195" y="989079"/>
            <a:ext cx="3768159" cy="2826119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xmlns="" id="{9665659F-C2D5-4550-9297-678C5E9BEF6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807103" y="796510"/>
            <a:ext cx="3384897" cy="2538673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xmlns="" id="{33551E9D-3DBB-474C-91D4-485288786BA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423696" y="3859659"/>
            <a:ext cx="3997787" cy="2998341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xmlns="" id="{5EF9A7B1-E99D-4F98-BC1B-F88B270F418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76746" y="3932374"/>
            <a:ext cx="5248656" cy="2951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458387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500" advClick="0" advTm="2000">
        <p15:prstTrans prst="peelOff"/>
      </p:transition>
    </mc:Choice>
    <mc:Fallback>
      <p:transition spd="slow" advClick="0" advTm="2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F90AB1D-AC5C-4B3B-A827-4CB047699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2318" y="95128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pl-PL" sz="3200" dirty="0">
                <a:solidFill>
                  <a:schemeClr val="tx1"/>
                </a:solidFill>
              </a:rPr>
              <a:t>Występujemy  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00D55860-5694-4FD3-B9FC-BDA2FF55DB9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692007" y="738305"/>
            <a:ext cx="4816467" cy="3212546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xmlns="" id="{34532AEA-5FA3-4DE2-AB3B-D2DCC3967A9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356368" y="144135"/>
            <a:ext cx="3460648" cy="2308225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xmlns="" id="{AEA4D5DE-732B-462C-BEBC-079A36BFD38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11505" y="104078"/>
            <a:ext cx="3413138" cy="2559853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xmlns="" id="{B99198F9-054E-48C2-9C6E-24FA904A7B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9901" y="3410279"/>
            <a:ext cx="4816467" cy="3371403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xmlns="" id="{3878391C-6F2C-4398-8B4C-7E865802E06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356368" y="2254719"/>
            <a:ext cx="3460648" cy="2414932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xmlns="" id="{36D3D95D-7584-484C-8128-4D0449E5E544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24677" y="2344578"/>
            <a:ext cx="2891790" cy="2168843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xmlns="" id="{763C90EF-AA96-463C-9E28-EEBEE76DBB8F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38760" y="4386724"/>
            <a:ext cx="3193278" cy="2394958"/>
          </a:xfrm>
          <a:prstGeom prst="rect">
            <a:avLst/>
          </a:prstGeom>
        </p:spPr>
      </p:pic>
      <p:pic>
        <p:nvPicPr>
          <p:cNvPr id="26" name="Obraz 25">
            <a:extLst>
              <a:ext uri="{FF2B5EF4-FFF2-40B4-BE49-F238E27FC236}">
                <a16:creationId xmlns:a16="http://schemas.microsoft.com/office/drawing/2014/main" xmlns="" id="{A328131F-F38C-43DA-91C6-B016B1DB342C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990917" y="4612839"/>
            <a:ext cx="3862323" cy="2168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666469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500" advClick="0" advTm="2000">
        <p15:prstTrans prst="peelOff"/>
      </p:transition>
    </mc:Choice>
    <mc:Fallback>
      <p:transition spd="slow" advClick="0" advTm="200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xmlns="" id="{3259A4D8-FD9C-4AB7-A09E-68A4C3EF1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9982" y="342900"/>
            <a:ext cx="8596668" cy="533400"/>
          </a:xfrm>
        </p:spPr>
        <p:txBody>
          <a:bodyPr>
            <a:normAutofit fontScale="90000"/>
          </a:bodyPr>
          <a:lstStyle/>
          <a:p>
            <a:r>
              <a:rPr lang="pl-PL" dirty="0"/>
              <a:t>           </a:t>
            </a:r>
            <a:r>
              <a:rPr lang="pl-PL" dirty="0">
                <a:solidFill>
                  <a:schemeClr val="tx1"/>
                </a:solidFill>
              </a:rPr>
              <a:t>Bierzemy udział w konkursach </a:t>
            </a: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xmlns="" id="{0DFCEBED-88D3-4403-BE6F-666FB01ACF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498" y="1059936"/>
            <a:ext cx="4760975" cy="2679749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xmlns="" id="{969D9F03-D078-402C-8D07-DB702A036E5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367941" y="1098113"/>
            <a:ext cx="3522095" cy="2641572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xmlns="" id="{65412FA2-BA24-4A9D-A564-993CA8F31B4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483693" y="4046424"/>
            <a:ext cx="3142386" cy="2356790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xmlns="" id="{52ED2627-8CAA-4DB8-A878-8F8797D55DA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809299" y="4046424"/>
            <a:ext cx="3142387" cy="2356790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xmlns="" id="{C7A1066C-A1FD-43C6-A1EB-4DCB8C851C7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960968" y="1098113"/>
            <a:ext cx="3044952" cy="2641572"/>
          </a:xfrm>
          <a:prstGeom prst="rect">
            <a:avLst/>
          </a:prstGeom>
        </p:spPr>
      </p:pic>
      <p:pic>
        <p:nvPicPr>
          <p:cNvPr id="24" name="Obraz 23">
            <a:extLst>
              <a:ext uri="{FF2B5EF4-FFF2-40B4-BE49-F238E27FC236}">
                <a16:creationId xmlns:a16="http://schemas.microsoft.com/office/drawing/2014/main" xmlns="" id="{97950822-BAE5-436B-9F75-D7A88786A50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8545" y="4046424"/>
            <a:ext cx="4741927" cy="2356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481006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500" advClick="0" advTm="2000">
        <p15:prstTrans prst="peelOff"/>
      </p:transition>
    </mc:Choice>
    <mc:Fallback>
      <p:transition spd="slow" advClick="0" advTm="200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C29ECAF3-FFB8-4015-B988-22B37AAB646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808042" y="204788"/>
            <a:ext cx="3072384" cy="2304288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xmlns="" id="{F7EF0BA9-A940-4911-B29F-DEF24F561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3658" y="204788"/>
            <a:ext cx="8596668" cy="734568"/>
          </a:xfrm>
        </p:spPr>
        <p:txBody>
          <a:bodyPr>
            <a:noAutofit/>
          </a:bodyPr>
          <a:lstStyle/>
          <a:p>
            <a:pPr algn="ctr"/>
            <a:r>
              <a:rPr lang="pl-PL" sz="3200" dirty="0">
                <a:solidFill>
                  <a:schemeClr val="tx1"/>
                </a:solidFill>
              </a:rPr>
              <a:t>Przygotowujemy  szkolne obchody </a:t>
            </a:r>
            <a:br>
              <a:rPr lang="pl-PL" sz="3200" dirty="0">
                <a:solidFill>
                  <a:schemeClr val="tx1"/>
                </a:solidFill>
              </a:rPr>
            </a:br>
            <a:r>
              <a:rPr lang="pl-PL" sz="3200" dirty="0">
                <a:solidFill>
                  <a:schemeClr val="tx1"/>
                </a:solidFill>
              </a:rPr>
              <a:t>Dnia  Życzliwości </a:t>
            </a:r>
            <a:br>
              <a:rPr lang="pl-PL" sz="3200" dirty="0">
                <a:solidFill>
                  <a:schemeClr val="tx1"/>
                </a:solidFill>
              </a:rPr>
            </a:br>
            <a:r>
              <a:rPr lang="pl-PL" sz="3200" dirty="0">
                <a:solidFill>
                  <a:schemeClr val="tx1"/>
                </a:solidFill>
              </a:rPr>
              <a:t>i bierzemy w nich udział  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xmlns="" id="{C6FAA977-9303-4AFA-B05E-7E517135F84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5400000">
            <a:off x="-50555" y="449390"/>
            <a:ext cx="1956816" cy="1467612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xmlns="" id="{8865AFBC-CFFC-4DB1-B4D3-6AA617D155B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9272" y="2224375"/>
            <a:ext cx="2497835" cy="1873376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xmlns="" id="{3B784EA7-B917-4CBD-A382-B22878B6BF1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5400000">
            <a:off x="-211073" y="4445129"/>
            <a:ext cx="2569463" cy="1927097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xmlns="" id="{C612D7D4-43BB-4D60-B7C9-393586B46F5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301798" y="4650707"/>
            <a:ext cx="2676144" cy="2007108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xmlns="" id="{2D48C55D-B3EC-4B56-AA18-36AF56E7DF5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356800" y="4618704"/>
            <a:ext cx="3072384" cy="2048256"/>
          </a:xfrm>
          <a:prstGeom prst="rect">
            <a:avLst/>
          </a:prstGeom>
        </p:spPr>
      </p:pic>
      <p:pic>
        <p:nvPicPr>
          <p:cNvPr id="20" name="Obraz 19">
            <a:extLst>
              <a:ext uri="{FF2B5EF4-FFF2-40B4-BE49-F238E27FC236}">
                <a16:creationId xmlns:a16="http://schemas.microsoft.com/office/drawing/2014/main" xmlns="" id="{B5BD65E3-DE5E-440E-B866-97DB9314B4A1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808042" y="2602451"/>
            <a:ext cx="3072384" cy="4096512"/>
          </a:xfrm>
          <a:prstGeom prst="rect">
            <a:avLst/>
          </a:prstGeom>
        </p:spPr>
      </p:pic>
      <p:pic>
        <p:nvPicPr>
          <p:cNvPr id="22" name="Obraz 21">
            <a:extLst>
              <a:ext uri="{FF2B5EF4-FFF2-40B4-BE49-F238E27FC236}">
                <a16:creationId xmlns:a16="http://schemas.microsoft.com/office/drawing/2014/main" xmlns="" id="{A7ECA470-4434-4080-905B-BD1A78AD064E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642060" y="1717736"/>
            <a:ext cx="3803319" cy="2852489"/>
          </a:xfrm>
          <a:prstGeom prst="rect">
            <a:avLst/>
          </a:prstGeom>
        </p:spPr>
      </p:pic>
      <p:pic>
        <p:nvPicPr>
          <p:cNvPr id="24" name="Obraz 23">
            <a:extLst>
              <a:ext uri="{FF2B5EF4-FFF2-40B4-BE49-F238E27FC236}">
                <a16:creationId xmlns:a16="http://schemas.microsoft.com/office/drawing/2014/main" xmlns="" id="{483B2274-292E-4BD2-B703-9318B7EC388F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458769" y="1717735"/>
            <a:ext cx="2139368" cy="2852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990624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500" advClick="0" advTm="3000">
        <p15:prstTrans prst="peelOff"/>
      </p:transition>
    </mc:Choice>
    <mc:Fallback>
      <p:transition spd="slow" advClick="0" advTm="300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D584372B-D2FD-423D-8A6C-D515E5F20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182" y="338328"/>
            <a:ext cx="9829122" cy="615696"/>
          </a:xfrm>
        </p:spPr>
        <p:txBody>
          <a:bodyPr>
            <a:normAutofit fontScale="90000"/>
          </a:bodyPr>
          <a:lstStyle/>
          <a:p>
            <a:r>
              <a:rPr lang="pl-PL" sz="2400" dirty="0"/>
              <a:t>      </a:t>
            </a:r>
            <a:r>
              <a:rPr lang="pl-PL" dirty="0">
                <a:solidFill>
                  <a:schemeClr val="tx1"/>
                </a:solidFill>
              </a:rPr>
              <a:t>Poznajemy informacje  na temat uzależnień </a:t>
            </a:r>
            <a:br>
              <a:rPr lang="pl-PL" dirty="0">
                <a:solidFill>
                  <a:schemeClr val="tx1"/>
                </a:solidFill>
              </a:rPr>
            </a:br>
            <a:r>
              <a:rPr lang="pl-PL" dirty="0">
                <a:solidFill>
                  <a:schemeClr val="tx1"/>
                </a:solidFill>
              </a:rPr>
              <a:t>       Bierzemy udział w Kampanii Białych Serc 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5492FD7D-4E3F-4E83-9B11-ACD3F67E63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5725" y="3992214"/>
            <a:ext cx="5222093" cy="2701194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xmlns="" id="{E0CC55B9-EFCC-4257-9DE5-D8F8A405D8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182" y="3992214"/>
            <a:ext cx="5588677" cy="2701194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xmlns="" id="{B049E206-1082-4377-BE6C-B270B344AED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07908" y="1501614"/>
            <a:ext cx="3496724" cy="2331149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xmlns="" id="{8D7F8364-4CBE-481F-BCF2-66F880EE825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347638" y="1517760"/>
            <a:ext cx="3496724" cy="2331149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xmlns="" id="{F42E0A0D-A7BC-48F2-B4E3-E833E15749C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987368" y="1467039"/>
            <a:ext cx="3600450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776024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500" advClick="0" advTm="2000">
        <p15:prstTrans prst="peelOff"/>
      </p:transition>
    </mc:Choice>
    <mc:Fallback>
      <p:transition spd="slow" advClick="0" advTm="200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772D2117-BDCA-44C5-A0E4-B40655995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       </a:t>
            </a:r>
            <a:r>
              <a:rPr lang="pl-PL" sz="3200" b="1" dirty="0">
                <a:solidFill>
                  <a:schemeClr val="tx1"/>
                </a:solidFill>
              </a:rPr>
              <a:t>Organizujemy urodziny klasowe 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330A86EA-E1E5-4009-86D7-F75831D8C7A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184651" y="2094360"/>
            <a:ext cx="3559040" cy="2669280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xmlns="" id="{E656D5D3-9CD9-490F-97B5-D4663E26225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52293" y="2124941"/>
            <a:ext cx="3477491" cy="2608118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xmlns="" id="{5FA3FA8E-2B41-402D-A99C-9768C3F5E4C3}"/>
              </a:ext>
            </a:extLst>
          </p:cNvPr>
          <p:cNvSpPr txBox="1"/>
          <p:nvPr/>
        </p:nvSpPr>
        <p:spPr>
          <a:xfrm>
            <a:off x="4105656" y="5020056"/>
            <a:ext cx="36380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/>
              <a:t>Ćwiczymy zasady zachowania przy stole, kulturalnej rozmowy  </a:t>
            </a:r>
            <a:endParaRPr lang="pl-PL" dirty="0"/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xmlns="" id="{D702D426-F6A5-44C7-B22E-9D0B8D89F622}"/>
              </a:ext>
            </a:extLst>
          </p:cNvPr>
          <p:cNvSpPr txBox="1"/>
          <p:nvPr/>
        </p:nvSpPr>
        <p:spPr>
          <a:xfrm>
            <a:off x="452293" y="5020056"/>
            <a:ext cx="3477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Uczymy się nakrywania do stołu  </a:t>
            </a:r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xmlns="" id="{67578892-A6D8-4149-9654-B4881DDC13E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998558" y="2094360"/>
            <a:ext cx="3650898" cy="2738174"/>
          </a:xfrm>
          <a:prstGeom prst="rect">
            <a:avLst/>
          </a:prstGeom>
        </p:spPr>
      </p:pic>
      <p:sp>
        <p:nvSpPr>
          <p:cNvPr id="14" name="pole tekstowe 13">
            <a:extLst>
              <a:ext uri="{FF2B5EF4-FFF2-40B4-BE49-F238E27FC236}">
                <a16:creationId xmlns:a16="http://schemas.microsoft.com/office/drawing/2014/main" xmlns="" id="{F60BD72D-79D4-4672-970B-CD738A47CDC4}"/>
              </a:ext>
            </a:extLst>
          </p:cNvPr>
          <p:cNvSpPr txBox="1"/>
          <p:nvPr/>
        </p:nvSpPr>
        <p:spPr>
          <a:xfrm>
            <a:off x="7998558" y="5023628"/>
            <a:ext cx="3520440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Składamy życzenia urodzinowe </a:t>
            </a:r>
          </a:p>
        </p:txBody>
      </p:sp>
    </p:spTree>
    <p:extLst>
      <p:ext uri="{BB962C8B-B14F-4D97-AF65-F5344CB8AC3E}">
        <p14:creationId xmlns:p14="http://schemas.microsoft.com/office/powerpoint/2010/main" xmlns="" val="30408684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500" advClick="0" advTm="2000">
        <p15:prstTrans prst="peelOff"/>
      </p:transition>
    </mc:Choice>
    <mc:Fallback>
      <p:transition spd="slow" advClick="0" advTm="200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>
            <a:extLst>
              <a:ext uri="{FF2B5EF4-FFF2-40B4-BE49-F238E27FC236}">
                <a16:creationId xmlns:a16="http://schemas.microsoft.com/office/drawing/2014/main" xmlns="" id="{A77BA4D4-4DB7-4819-94AF-88D1A915BA0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319272" y="3771918"/>
            <a:ext cx="3416760" cy="2562571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xmlns="" id="{264D0466-9B9A-40CB-9135-CA2218F6492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114830" y="1542129"/>
            <a:ext cx="2722487" cy="2041865"/>
          </a:xfrm>
          <a:prstGeom prst="rect">
            <a:avLst/>
          </a:prstGeom>
        </p:spPr>
      </p:pic>
      <p:pic>
        <p:nvPicPr>
          <p:cNvPr id="20" name="Obraz 19">
            <a:extLst>
              <a:ext uri="{FF2B5EF4-FFF2-40B4-BE49-F238E27FC236}">
                <a16:creationId xmlns:a16="http://schemas.microsoft.com/office/drawing/2014/main" xmlns="" id="{E468381B-54B3-4BDB-BBE0-0929CEF022E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974748" y="1405484"/>
            <a:ext cx="2953302" cy="2214977"/>
          </a:xfrm>
          <a:prstGeom prst="rect">
            <a:avLst/>
          </a:prstGeom>
        </p:spPr>
      </p:pic>
      <p:pic>
        <p:nvPicPr>
          <p:cNvPr id="30" name="Obraz 29">
            <a:extLst>
              <a:ext uri="{FF2B5EF4-FFF2-40B4-BE49-F238E27FC236}">
                <a16:creationId xmlns:a16="http://schemas.microsoft.com/office/drawing/2014/main" xmlns="" id="{6E8A6394-5697-4737-93A4-0D83EE345D0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978005" y="1441952"/>
            <a:ext cx="2856055" cy="2142042"/>
          </a:xfrm>
          <a:prstGeom prst="rect">
            <a:avLst/>
          </a:prstGeom>
        </p:spPr>
      </p:pic>
      <p:pic>
        <p:nvPicPr>
          <p:cNvPr id="38" name="Obraz 37">
            <a:extLst>
              <a:ext uri="{FF2B5EF4-FFF2-40B4-BE49-F238E27FC236}">
                <a16:creationId xmlns:a16="http://schemas.microsoft.com/office/drawing/2014/main" xmlns="" id="{270C1E0F-32F6-44E6-9FA5-78D6386F292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51655" y="1545225"/>
            <a:ext cx="2722487" cy="2041866"/>
          </a:xfrm>
          <a:prstGeom prst="rect">
            <a:avLst/>
          </a:prstGeom>
        </p:spPr>
      </p:pic>
      <p:sp>
        <p:nvSpPr>
          <p:cNvPr id="39" name="pole tekstowe 38">
            <a:extLst>
              <a:ext uri="{FF2B5EF4-FFF2-40B4-BE49-F238E27FC236}">
                <a16:creationId xmlns:a16="http://schemas.microsoft.com/office/drawing/2014/main" xmlns="" id="{9A53F6EE-022D-4259-AFB6-96C824D00B18}"/>
              </a:ext>
            </a:extLst>
          </p:cNvPr>
          <p:cNvSpPr txBox="1"/>
          <p:nvPr/>
        </p:nvSpPr>
        <p:spPr>
          <a:xfrm>
            <a:off x="736094" y="972433"/>
            <a:ext cx="108948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000" dirty="0"/>
              <a:t>Sami przygotowujemy poczęstunek, dekoracje i świetnie się bawimy podczas konkursów. </a:t>
            </a:r>
          </a:p>
        </p:txBody>
      </p:sp>
      <p:sp>
        <p:nvSpPr>
          <p:cNvPr id="40" name="pole tekstowe 39">
            <a:extLst>
              <a:ext uri="{FF2B5EF4-FFF2-40B4-BE49-F238E27FC236}">
                <a16:creationId xmlns:a16="http://schemas.microsoft.com/office/drawing/2014/main" xmlns="" id="{EE6A9E98-A6DC-4054-B204-D3F0544DEA47}"/>
              </a:ext>
            </a:extLst>
          </p:cNvPr>
          <p:cNvSpPr txBox="1"/>
          <p:nvPr/>
        </p:nvSpPr>
        <p:spPr>
          <a:xfrm>
            <a:off x="56041" y="3899041"/>
            <a:ext cx="92445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Zapraszamy na uroczystości</a:t>
            </a:r>
          </a:p>
          <a:p>
            <a:r>
              <a:rPr lang="pl-PL" dirty="0"/>
              <a:t>psychologa i pedagoga. </a:t>
            </a:r>
          </a:p>
          <a:p>
            <a:r>
              <a:rPr lang="pl-PL" dirty="0"/>
              <a:t>Uczymy się o koleżeństwie,</a:t>
            </a:r>
          </a:p>
          <a:p>
            <a:r>
              <a:rPr lang="pl-PL" dirty="0"/>
              <a:t>przyjaźni, miłości. </a:t>
            </a:r>
          </a:p>
          <a:p>
            <a:r>
              <a:rPr lang="pl-PL" dirty="0"/>
              <a:t>Poznajemy zasady zachowania</a:t>
            </a:r>
          </a:p>
          <a:p>
            <a:r>
              <a:rPr lang="pl-PL" dirty="0" smtClean="0"/>
              <a:t>się</a:t>
            </a:r>
            <a:r>
              <a:rPr lang="pl-PL" dirty="0"/>
              <a:t>, bezpiecznego zawierania </a:t>
            </a:r>
          </a:p>
          <a:p>
            <a:r>
              <a:rPr lang="pl-PL" dirty="0"/>
              <a:t>znajomości. Uczymy się </a:t>
            </a:r>
          </a:p>
          <a:p>
            <a:r>
              <a:rPr lang="pl-PL" dirty="0"/>
              <a:t>o relacjach  w rodzinie.</a:t>
            </a:r>
          </a:p>
        </p:txBody>
      </p:sp>
      <p:pic>
        <p:nvPicPr>
          <p:cNvPr id="41" name="Obraz 40">
            <a:extLst>
              <a:ext uri="{FF2B5EF4-FFF2-40B4-BE49-F238E27FC236}">
                <a16:creationId xmlns:a16="http://schemas.microsoft.com/office/drawing/2014/main" xmlns="" id="{F1D7F9EC-2C88-4FC7-A833-869AF3031EC4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065071" y="3744728"/>
            <a:ext cx="4565904" cy="2568321"/>
          </a:xfrm>
          <a:prstGeom prst="rect">
            <a:avLst/>
          </a:prstGeom>
        </p:spPr>
      </p:pic>
      <p:sp>
        <p:nvSpPr>
          <p:cNvPr id="42" name="pole tekstowe 41">
            <a:extLst>
              <a:ext uri="{FF2B5EF4-FFF2-40B4-BE49-F238E27FC236}">
                <a16:creationId xmlns:a16="http://schemas.microsoft.com/office/drawing/2014/main" xmlns="" id="{1C21A70F-AAC7-4E5F-9AF6-26F4F680BF02}"/>
              </a:ext>
            </a:extLst>
          </p:cNvPr>
          <p:cNvSpPr txBox="1"/>
          <p:nvPr/>
        </p:nvSpPr>
        <p:spPr>
          <a:xfrm>
            <a:off x="1830396" y="371187"/>
            <a:ext cx="74186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dirty="0"/>
              <a:t>Organizujemy klasowe Walentynki </a:t>
            </a:r>
          </a:p>
        </p:txBody>
      </p:sp>
    </p:spTree>
    <p:extLst>
      <p:ext uri="{BB962C8B-B14F-4D97-AF65-F5344CB8AC3E}">
        <p14:creationId xmlns:p14="http://schemas.microsoft.com/office/powerpoint/2010/main" xmlns="" val="143139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500" advClick="0" advTm="2000">
        <p15:prstTrans prst="peelOff"/>
      </p:transition>
    </mc:Choice>
    <mc:Fallback>
      <p:transition spd="slow" advClick="0" advTm="2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Prostokąt 1">
            <a:extLst>
              <a:ext uri="{FF2B5EF4-FFF2-40B4-BE49-F238E27FC236}">
                <a16:creationId xmlns:a16="http://schemas.microsoft.com/office/drawing/2014/main" xmlns="" id="{28057BA8-A3B4-4637-8183-2B4113FD0D43}"/>
              </a:ext>
            </a:extLst>
          </p:cNvPr>
          <p:cNvSpPr/>
          <p:nvPr/>
        </p:nvSpPr>
        <p:spPr>
          <a:xfrm>
            <a:off x="665884" y="747099"/>
            <a:ext cx="1044286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>
                <a:latin typeface="Verdana" panose="020B0604030504040204" pitchFamily="34" charset="0"/>
                <a:ea typeface="Verdana" panose="020B0604030504040204" pitchFamily="34" charset="0"/>
              </a:rPr>
              <a:t>W Szkole Przysposabiającej do Pracy </a:t>
            </a:r>
            <a:r>
              <a:rPr lang="pl-PL" sz="2400" dirty="0">
                <a:latin typeface="Verdana" panose="020B0604030504040204" pitchFamily="34" charset="0"/>
                <a:ea typeface="Verdana" panose="020B0604030504040204" pitchFamily="34" charset="0"/>
              </a:rPr>
              <a:t>mogą uczyć się uczniowie z niepełnosprawnością intelektualną w stopniu umiarkowanym lub znacznym oraz uczniowie </a:t>
            </a:r>
            <a:r>
              <a:rPr lang="pl-PL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                                   z </a:t>
            </a:r>
            <a:r>
              <a:rPr lang="pl-PL" sz="2400" dirty="0">
                <a:latin typeface="Verdana" panose="020B0604030504040204" pitchFamily="34" charset="0"/>
                <a:ea typeface="Verdana" panose="020B0604030504040204" pitchFamily="34" charset="0"/>
              </a:rPr>
              <a:t>niepełnosprawnościami sprzężonymi.</a:t>
            </a:r>
          </a:p>
          <a:p>
            <a:endParaRPr lang="pl-PL" sz="2400" dirty="0">
              <a:latin typeface="Trebuchet MS" panose="020B0603020202020204" pitchFamily="34" charset="0"/>
            </a:endParaRPr>
          </a:p>
          <a:p>
            <a:endParaRPr lang="pl-PL" sz="2400" dirty="0">
              <a:solidFill>
                <a:srgbClr val="00B050"/>
              </a:solidFill>
              <a:latin typeface="Trebuchet MS" panose="020B0603020202020204" pitchFamily="34" charset="0"/>
            </a:endParaRPr>
          </a:p>
        </p:txBody>
      </p:sp>
      <p:sp useBgFill="1">
        <p:nvSpPr>
          <p:cNvPr id="3" name="pole tekstowe 2">
            <a:extLst>
              <a:ext uri="{FF2B5EF4-FFF2-40B4-BE49-F238E27FC236}">
                <a16:creationId xmlns:a16="http://schemas.microsoft.com/office/drawing/2014/main" xmlns="" id="{09A34FDF-3882-45F1-9AF7-8115030C3F4C}"/>
              </a:ext>
            </a:extLst>
          </p:cNvPr>
          <p:cNvSpPr txBox="1"/>
          <p:nvPr/>
        </p:nvSpPr>
        <p:spPr>
          <a:xfrm>
            <a:off x="665882" y="4044824"/>
            <a:ext cx="10442863" cy="156966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endParaRPr lang="pl-PL" sz="2400" dirty="0">
              <a:solidFill>
                <a:schemeClr val="accent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pl-PL" sz="2400" dirty="0">
                <a:latin typeface="Verdana" panose="020B0604030504040204" pitchFamily="34" charset="0"/>
                <a:ea typeface="Verdana" panose="020B0604030504040204" pitchFamily="34" charset="0"/>
              </a:rPr>
              <a:t>Szkoła Przysposabiająca do Pracy przygotowuje uczniów  </a:t>
            </a:r>
            <a:r>
              <a:rPr lang="pl-PL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                 do </a:t>
            </a:r>
            <a:r>
              <a:rPr lang="pl-PL" sz="2400" dirty="0">
                <a:latin typeface="Verdana" panose="020B0604030504040204" pitchFamily="34" charset="0"/>
                <a:ea typeface="Verdana" panose="020B0604030504040204" pitchFamily="34" charset="0"/>
              </a:rPr>
              <a:t>pełnienia różnych ról społecznych oraz aktywności w życiu dorosłym.</a:t>
            </a:r>
          </a:p>
        </p:txBody>
      </p:sp>
      <p:sp useBgFill="1">
        <p:nvSpPr>
          <p:cNvPr id="4" name="Prostokąt 3">
            <a:extLst>
              <a:ext uri="{FF2B5EF4-FFF2-40B4-BE49-F238E27FC236}">
                <a16:creationId xmlns:a16="http://schemas.microsoft.com/office/drawing/2014/main" xmlns="" id="{5329EC9B-E663-4246-8BE3-CFA5D81CA51E}"/>
              </a:ext>
            </a:extLst>
          </p:cNvPr>
          <p:cNvSpPr/>
          <p:nvPr/>
        </p:nvSpPr>
        <p:spPr>
          <a:xfrm>
            <a:off x="665883" y="2475164"/>
            <a:ext cx="104428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>
                <a:latin typeface="Verdana" panose="020B0604030504040204" pitchFamily="34" charset="0"/>
                <a:ea typeface="Verdana" panose="020B0604030504040204" pitchFamily="34" charset="0"/>
              </a:rPr>
              <a:t>Kształcenie dostosowane jest do potrzeb edukacyjnych                         i możliwości psychofizycznych uczniów. </a:t>
            </a:r>
          </a:p>
          <a:p>
            <a:r>
              <a:rPr lang="pl-PL" sz="2400" dirty="0">
                <a:latin typeface="Verdana" panose="020B0604030504040204" pitchFamily="34" charset="0"/>
                <a:ea typeface="Verdana" panose="020B0604030504040204" pitchFamily="34" charset="0"/>
              </a:rPr>
              <a:t>Nauka trwa 3 lata z możliwością przedłużenia etapu edukacyjnego o 1 rok.</a:t>
            </a:r>
          </a:p>
        </p:txBody>
      </p:sp>
    </p:spTree>
    <p:extLst>
      <p:ext uri="{BB962C8B-B14F-4D97-AF65-F5344CB8AC3E}">
        <p14:creationId xmlns:p14="http://schemas.microsoft.com/office/powerpoint/2010/main" xmlns="" val="38396969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500" advClick="0" advTm="2000">
        <p15:prstTrans prst="peelOff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E2BFCCE6-0509-4BBD-9664-1C47FC169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024" y="256032"/>
            <a:ext cx="11558016" cy="1127526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 Poznajemy zasady zachowania </a:t>
            </a:r>
            <a:br>
              <a:rPr lang="pl-PL" dirty="0">
                <a:solidFill>
                  <a:schemeClr val="tx1"/>
                </a:solidFill>
              </a:rPr>
            </a:br>
            <a:r>
              <a:rPr lang="pl-PL" dirty="0">
                <a:solidFill>
                  <a:schemeClr val="tx1"/>
                </a:solidFill>
              </a:rPr>
              <a:t>w punktach gastronomicznych, wybierania potraw z karty                      dań, zamawiania  napojów.</a:t>
            </a:r>
            <a:br>
              <a:rPr lang="pl-PL" dirty="0">
                <a:solidFill>
                  <a:schemeClr val="tx1"/>
                </a:solidFill>
              </a:rPr>
            </a:br>
            <a:r>
              <a:rPr lang="pl-PL" dirty="0">
                <a:solidFill>
                  <a:schemeClr val="tx1"/>
                </a:solidFill>
              </a:rPr>
              <a:t/>
            </a:r>
            <a:br>
              <a:rPr lang="pl-PL" dirty="0">
                <a:solidFill>
                  <a:schemeClr val="tx1"/>
                </a:solidFill>
              </a:rPr>
            </a:br>
            <a:endParaRPr lang="pl-PL" dirty="0">
              <a:solidFill>
                <a:schemeClr val="tx1"/>
              </a:solidFill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F105220C-A01E-4242-A7FF-4CB102F3EE4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18694" y="1872534"/>
            <a:ext cx="5334616" cy="4000962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38062967-C54D-47FA-8891-51329E4E10C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779740" y="1872534"/>
            <a:ext cx="5275696" cy="3956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624165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500" advClick="0" advTm="2000">
        <p15:prstTrans prst="peelOff"/>
      </p:transition>
    </mc:Choice>
    <mc:Fallback>
      <p:transition spd="slow" advClick="0" advTm="2000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xmlns="" id="{7DE91247-0E9E-4378-BC02-14D13DE9F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629010" y="566927"/>
            <a:ext cx="8596668" cy="734568"/>
          </a:xfrm>
        </p:spPr>
        <p:txBody>
          <a:bodyPr/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Przygotowujemy posiłki </a:t>
            </a:r>
          </a:p>
        </p:txBody>
      </p:sp>
      <p:pic>
        <p:nvPicPr>
          <p:cNvPr id="18" name="Obraz 17">
            <a:extLst>
              <a:ext uri="{FF2B5EF4-FFF2-40B4-BE49-F238E27FC236}">
                <a16:creationId xmlns:a16="http://schemas.microsoft.com/office/drawing/2014/main" xmlns="" id="{57DC100D-FEE8-415C-97FD-92F5EF08043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338391" y="3109100"/>
            <a:ext cx="2678430" cy="3571240"/>
          </a:xfrm>
          <a:prstGeom prst="rect">
            <a:avLst/>
          </a:prstGeom>
        </p:spPr>
      </p:pic>
      <p:pic>
        <p:nvPicPr>
          <p:cNvPr id="24" name="Obraz 23">
            <a:extLst>
              <a:ext uri="{FF2B5EF4-FFF2-40B4-BE49-F238E27FC236}">
                <a16:creationId xmlns:a16="http://schemas.microsoft.com/office/drawing/2014/main" xmlns="" id="{ED2E1AD4-6124-49BB-B22B-09D3311491F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74903" y="1377695"/>
            <a:ext cx="2645663" cy="1984247"/>
          </a:xfrm>
          <a:prstGeom prst="rect">
            <a:avLst/>
          </a:prstGeom>
        </p:spPr>
      </p:pic>
      <p:pic>
        <p:nvPicPr>
          <p:cNvPr id="32" name="Obraz 31">
            <a:extLst>
              <a:ext uri="{FF2B5EF4-FFF2-40B4-BE49-F238E27FC236}">
                <a16:creationId xmlns:a16="http://schemas.microsoft.com/office/drawing/2014/main" xmlns="" id="{D0260008-06C5-4E19-8202-D76DD5EDE21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74903" y="3651605"/>
            <a:ext cx="1888942" cy="2486229"/>
          </a:xfrm>
          <a:prstGeom prst="rect">
            <a:avLst/>
          </a:prstGeom>
        </p:spPr>
      </p:pic>
      <p:pic>
        <p:nvPicPr>
          <p:cNvPr id="34" name="Obraz 33">
            <a:extLst>
              <a:ext uri="{FF2B5EF4-FFF2-40B4-BE49-F238E27FC236}">
                <a16:creationId xmlns:a16="http://schemas.microsoft.com/office/drawing/2014/main" xmlns="" id="{C0485172-D2BC-4FF3-8384-12A285C6972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338391" y="685119"/>
            <a:ext cx="2807208" cy="2105406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xmlns="" id="{10A881D4-37FD-4462-B6A3-BAD6676DA55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391299" y="486536"/>
            <a:ext cx="3742944" cy="2105406"/>
          </a:xfrm>
          <a:prstGeom prst="rect">
            <a:avLst/>
          </a:prstGeom>
        </p:spPr>
      </p:pic>
      <p:pic>
        <p:nvPicPr>
          <p:cNvPr id="36" name="Obraz 35">
            <a:extLst>
              <a:ext uri="{FF2B5EF4-FFF2-40B4-BE49-F238E27FC236}">
                <a16:creationId xmlns:a16="http://schemas.microsoft.com/office/drawing/2014/main" xmlns="" id="{FD6F589A-4327-4C7B-B1B9-2E986B08D53F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400684" y="3482116"/>
            <a:ext cx="3649879" cy="2737409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xmlns="" id="{0F06A189-F249-42E6-AA0A-AF909B670AC8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173467" y="2790525"/>
            <a:ext cx="3649879" cy="3429000"/>
          </a:xfrm>
          <a:prstGeom prst="rect">
            <a:avLst/>
          </a:prstGeom>
        </p:spPr>
      </p:pic>
      <p:pic>
        <p:nvPicPr>
          <p:cNvPr id="37" name="Obraz 36">
            <a:extLst>
              <a:ext uri="{FF2B5EF4-FFF2-40B4-BE49-F238E27FC236}">
                <a16:creationId xmlns:a16="http://schemas.microsoft.com/office/drawing/2014/main" xmlns="" id="{B56B43F7-824B-4D50-A870-92853445DB38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287999" y="1608181"/>
            <a:ext cx="2001226" cy="150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058782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500" advClick="0" advTm="2000">
        <p15:prstTrans prst="peelOff"/>
      </p:transition>
    </mc:Choice>
    <mc:Fallback>
      <p:transition spd="slow" advClick="0" advTm="2000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631D1CFA-4F32-4781-9366-EC8450580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Pieczemy słodkości na różne okazje  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80E0A109-1721-41BF-96CC-029E08999B0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746160" y="1344168"/>
            <a:ext cx="2900289" cy="2175217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xmlns="" id="{23F682E4-25B2-48B1-8FF5-03D975CF3F9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255005" y="1429342"/>
            <a:ext cx="2900290" cy="2175217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xmlns="" id="{27B07F5D-AB8E-404B-A35A-C4128AF26E7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48734" y="1520782"/>
            <a:ext cx="2900290" cy="2175217"/>
          </a:xfrm>
          <a:prstGeom prst="rect">
            <a:avLst/>
          </a:prstGeom>
        </p:spPr>
      </p:pic>
      <p:pic>
        <p:nvPicPr>
          <p:cNvPr id="18" name="Obraz 17">
            <a:extLst>
              <a:ext uri="{FF2B5EF4-FFF2-40B4-BE49-F238E27FC236}">
                <a16:creationId xmlns:a16="http://schemas.microsoft.com/office/drawing/2014/main" xmlns="" id="{FB5F67E6-0733-4080-B103-4BE12B5E4D9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083342" y="3907665"/>
            <a:ext cx="2855408" cy="1606167"/>
          </a:xfrm>
          <a:prstGeom prst="rect">
            <a:avLst/>
          </a:prstGeom>
        </p:spPr>
      </p:pic>
      <p:pic>
        <p:nvPicPr>
          <p:cNvPr id="20" name="Obraz 19">
            <a:extLst>
              <a:ext uri="{FF2B5EF4-FFF2-40B4-BE49-F238E27FC236}">
                <a16:creationId xmlns:a16="http://schemas.microsoft.com/office/drawing/2014/main" xmlns="" id="{F3B0DAE1-0F04-4B93-A7D9-659DD4DC27C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976164" y="3290315"/>
            <a:ext cx="2242566" cy="2990088"/>
          </a:xfrm>
          <a:prstGeom prst="rect">
            <a:avLst/>
          </a:prstGeom>
        </p:spPr>
      </p:pic>
      <p:pic>
        <p:nvPicPr>
          <p:cNvPr id="22" name="Obraz 21">
            <a:extLst>
              <a:ext uri="{FF2B5EF4-FFF2-40B4-BE49-F238E27FC236}">
                <a16:creationId xmlns:a16="http://schemas.microsoft.com/office/drawing/2014/main" xmlns="" id="{6BD5C14E-B794-435C-B5CB-0CDCBBEB768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01452" y="4002850"/>
            <a:ext cx="2188292" cy="1641219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xmlns="" id="{007EA489-2F60-40D0-A070-3C4A4BD14D4C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480304" y="3786632"/>
            <a:ext cx="3523488" cy="2642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734275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500" advClick="0" advTm="2000">
        <p15:prstTrans prst="peelOff"/>
      </p:transition>
    </mc:Choice>
    <mc:Fallback>
      <p:transition spd="slow" advClick="0" advTm="2000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D21BF814-9CB6-43A9-9151-D828F5A12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878" y="309236"/>
            <a:ext cx="8596668" cy="647700"/>
          </a:xfrm>
        </p:spPr>
        <p:txBody>
          <a:bodyPr/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Przygotowujemy przetwory  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A2B09429-015B-4770-99ED-334E8A48F79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1040" y="3778266"/>
            <a:ext cx="2830397" cy="2122797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xmlns="" id="{C0E9D650-292D-4168-8140-985CCCD6A5C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1040" y="1199454"/>
            <a:ext cx="2830397" cy="2122797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xmlns="" id="{E9111C5E-52E1-45EB-841D-23C31E6B35D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236298" y="1153016"/>
            <a:ext cx="3019677" cy="2264758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xmlns="" id="{D11361B4-2058-46E9-857C-E1D4F42930B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236298" y="3756288"/>
            <a:ext cx="2939690" cy="2144775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FF9CC35A-A0B8-4719-BBF8-97D4504B1B6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081283" y="744842"/>
            <a:ext cx="3019677" cy="5368315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xmlns="" id="{F9F3294E-07D4-4A26-873D-AB30AE6A4EA2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320713" y="2569496"/>
            <a:ext cx="2760570" cy="2070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757890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500" advClick="0" advTm="2000">
        <p15:prstTrans prst="peelOff"/>
      </p:transition>
    </mc:Choice>
    <mc:Fallback>
      <p:transition spd="slow" advClick="0" advTm="2000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D73235C2-DDCF-45FE-8737-FAFEAE35A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6533" y="152782"/>
            <a:ext cx="8596668" cy="752856"/>
          </a:xfrm>
        </p:spPr>
        <p:txBody>
          <a:bodyPr>
            <a:normAutofit fontScale="90000"/>
          </a:bodyPr>
          <a:lstStyle/>
          <a:p>
            <a:r>
              <a:rPr lang="pl-PL" dirty="0"/>
              <a:t>            </a:t>
            </a:r>
            <a:r>
              <a:rPr lang="pl-PL" dirty="0">
                <a:solidFill>
                  <a:schemeClr val="tx1"/>
                </a:solidFill>
              </a:rPr>
              <a:t>Tworzymy ciekawe prace  </a:t>
            </a:r>
            <a:r>
              <a:rPr lang="pl-PL" dirty="0"/>
              <a:t/>
            </a:r>
            <a:br>
              <a:rPr lang="pl-PL" dirty="0"/>
            </a:b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xmlns="" id="{0A26986A-696A-4573-B971-98DC8E958E7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348132" y="100582"/>
            <a:ext cx="2571750" cy="3429000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xmlns="" id="{4FACD198-369E-4989-80EE-1C71384F6E7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5400000">
            <a:off x="224332" y="4531428"/>
            <a:ext cx="2522216" cy="1891662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xmlns="" id="{98A88288-80C9-4039-80F9-EE8CAD93C18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348132" y="3555488"/>
            <a:ext cx="2524059" cy="3201930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xmlns="" id="{81A2338F-E447-445D-B9E8-2EAAFE09C83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879811" y="3685464"/>
            <a:ext cx="2329574" cy="3071954"/>
          </a:xfrm>
          <a:prstGeom prst="rect">
            <a:avLst/>
          </a:prstGeom>
        </p:spPr>
      </p:pic>
      <p:pic>
        <p:nvPicPr>
          <p:cNvPr id="18" name="Obraz 17">
            <a:extLst>
              <a:ext uri="{FF2B5EF4-FFF2-40B4-BE49-F238E27FC236}">
                <a16:creationId xmlns:a16="http://schemas.microsoft.com/office/drawing/2014/main" xmlns="" id="{0412BC2E-6C42-43D0-913A-83CF812B559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665491" y="3741582"/>
            <a:ext cx="1439906" cy="2860386"/>
          </a:xfrm>
          <a:prstGeom prst="rect">
            <a:avLst/>
          </a:prstGeom>
        </p:spPr>
      </p:pic>
      <p:pic>
        <p:nvPicPr>
          <p:cNvPr id="20" name="Obraz 19">
            <a:extLst>
              <a:ext uri="{FF2B5EF4-FFF2-40B4-BE49-F238E27FC236}">
                <a16:creationId xmlns:a16="http://schemas.microsoft.com/office/drawing/2014/main" xmlns="" id="{3DEDFBFC-2113-4B3C-B2BB-7E83E580831E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54219" y="941832"/>
            <a:ext cx="2401448" cy="3201930"/>
          </a:xfrm>
          <a:prstGeom prst="rect">
            <a:avLst/>
          </a:prstGeom>
        </p:spPr>
      </p:pic>
      <p:pic>
        <p:nvPicPr>
          <p:cNvPr id="22" name="Obraz 21">
            <a:extLst>
              <a:ext uri="{FF2B5EF4-FFF2-40B4-BE49-F238E27FC236}">
                <a16:creationId xmlns:a16="http://schemas.microsoft.com/office/drawing/2014/main" xmlns="" id="{BBA5F39E-EB50-4BEF-ADD6-5EFDBC4B16C1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394053" y="756710"/>
            <a:ext cx="3772603" cy="2829452"/>
          </a:xfrm>
          <a:prstGeom prst="rect">
            <a:avLst/>
          </a:prstGeom>
        </p:spPr>
      </p:pic>
      <p:pic>
        <p:nvPicPr>
          <p:cNvPr id="24" name="Obraz 23">
            <a:extLst>
              <a:ext uri="{FF2B5EF4-FFF2-40B4-BE49-F238E27FC236}">
                <a16:creationId xmlns:a16="http://schemas.microsoft.com/office/drawing/2014/main" xmlns="" id="{88F68104-901F-4520-A0A0-BDD8A54FBD5F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749674" y="812404"/>
            <a:ext cx="2524059" cy="2730573"/>
          </a:xfrm>
          <a:prstGeom prst="rect">
            <a:avLst/>
          </a:prstGeom>
        </p:spPr>
      </p:pic>
      <p:pic>
        <p:nvPicPr>
          <p:cNvPr id="26" name="Obraz 25">
            <a:extLst>
              <a:ext uri="{FF2B5EF4-FFF2-40B4-BE49-F238E27FC236}">
                <a16:creationId xmlns:a16="http://schemas.microsoft.com/office/drawing/2014/main" xmlns="" id="{5D5F2C2A-5E84-4A78-A581-F59FC80A94F7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244144" y="3741582"/>
            <a:ext cx="2401447" cy="2959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450323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500" advClick="0" advTm="2000">
        <p15:prstTrans prst="peelOff"/>
      </p:transition>
    </mc:Choice>
    <mc:Fallback>
      <p:transition spd="slow" advClick="0" advTm="2000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DCB611BF-6508-4DDD-B734-5BBD75E76B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69608" y="178789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pl-PL" sz="3200" dirty="0">
                <a:solidFill>
                  <a:schemeClr val="tx1"/>
                </a:solidFill>
              </a:rPr>
              <a:t>Uczymy się rękodzieła </a:t>
            </a:r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xmlns="" id="{EE73024C-93BB-4E6E-9E85-D2091CD4858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71986" y="4552284"/>
            <a:ext cx="2550032" cy="1912523"/>
          </a:xfrm>
        </p:spPr>
      </p:pic>
      <p:pic>
        <p:nvPicPr>
          <p:cNvPr id="20" name="Obraz 19">
            <a:extLst>
              <a:ext uri="{FF2B5EF4-FFF2-40B4-BE49-F238E27FC236}">
                <a16:creationId xmlns:a16="http://schemas.microsoft.com/office/drawing/2014/main" xmlns="" id="{41960D96-649A-4BAD-9643-04A22CEC791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030732" y="84328"/>
            <a:ext cx="2964558" cy="2223419"/>
          </a:xfrm>
          <a:prstGeom prst="rect">
            <a:avLst/>
          </a:prstGeom>
        </p:spPr>
      </p:pic>
      <p:pic>
        <p:nvPicPr>
          <p:cNvPr id="26" name="Obraz 25">
            <a:extLst>
              <a:ext uri="{FF2B5EF4-FFF2-40B4-BE49-F238E27FC236}">
                <a16:creationId xmlns:a16="http://schemas.microsoft.com/office/drawing/2014/main" xmlns="" id="{278B0C25-E14C-41E3-89FA-0566DB29BF7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096744" y="91813"/>
            <a:ext cx="2964558" cy="2223419"/>
          </a:xfrm>
          <a:prstGeom prst="rect">
            <a:avLst/>
          </a:prstGeom>
        </p:spPr>
      </p:pic>
      <p:pic>
        <p:nvPicPr>
          <p:cNvPr id="32" name="Obraz 31">
            <a:extLst>
              <a:ext uri="{FF2B5EF4-FFF2-40B4-BE49-F238E27FC236}">
                <a16:creationId xmlns:a16="http://schemas.microsoft.com/office/drawing/2014/main" xmlns="" id="{75330312-A04B-4A90-9C50-23C2862D07E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896456" y="4545967"/>
            <a:ext cx="2653952" cy="1912524"/>
          </a:xfrm>
          <a:prstGeom prst="rect">
            <a:avLst/>
          </a:prstGeom>
        </p:spPr>
      </p:pic>
      <p:pic>
        <p:nvPicPr>
          <p:cNvPr id="34" name="Obraz 33">
            <a:extLst>
              <a:ext uri="{FF2B5EF4-FFF2-40B4-BE49-F238E27FC236}">
                <a16:creationId xmlns:a16="http://schemas.microsoft.com/office/drawing/2014/main" xmlns="" id="{F8077EBD-F58D-4FC9-8010-4FB21D5485D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817171" y="4545965"/>
            <a:ext cx="2550032" cy="1912524"/>
          </a:xfrm>
          <a:prstGeom prst="rect">
            <a:avLst/>
          </a:prstGeom>
        </p:spPr>
      </p:pic>
      <p:pic>
        <p:nvPicPr>
          <p:cNvPr id="38" name="Obraz 37">
            <a:extLst>
              <a:ext uri="{FF2B5EF4-FFF2-40B4-BE49-F238E27FC236}">
                <a16:creationId xmlns:a16="http://schemas.microsoft.com/office/drawing/2014/main" xmlns="" id="{097F50ED-1369-499B-9B5E-1D8AC7B0A23F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873525" y="2417009"/>
            <a:ext cx="3505274" cy="1971717"/>
          </a:xfrm>
          <a:prstGeom prst="rect">
            <a:avLst/>
          </a:prstGeom>
        </p:spPr>
      </p:pic>
      <p:pic>
        <p:nvPicPr>
          <p:cNvPr id="40" name="Obraz 39">
            <a:extLst>
              <a:ext uri="{FF2B5EF4-FFF2-40B4-BE49-F238E27FC236}">
                <a16:creationId xmlns:a16="http://schemas.microsoft.com/office/drawing/2014/main" xmlns="" id="{372F2D88-9300-4E46-9C4A-ACC539834E8E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724846" y="4545964"/>
            <a:ext cx="2653953" cy="1912525"/>
          </a:xfrm>
          <a:prstGeom prst="rect">
            <a:avLst/>
          </a:prstGeom>
        </p:spPr>
      </p:pic>
      <p:pic>
        <p:nvPicPr>
          <p:cNvPr id="42" name="Obraz 41">
            <a:extLst>
              <a:ext uri="{FF2B5EF4-FFF2-40B4-BE49-F238E27FC236}">
                <a16:creationId xmlns:a16="http://schemas.microsoft.com/office/drawing/2014/main" xmlns="" id="{36906B9A-1FB9-4A33-B5E1-39BDDBA426F7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107536" y="781696"/>
            <a:ext cx="1778268" cy="3161364"/>
          </a:xfrm>
          <a:prstGeom prst="rect">
            <a:avLst/>
          </a:prstGeom>
        </p:spPr>
      </p:pic>
      <p:pic>
        <p:nvPicPr>
          <p:cNvPr id="44" name="Obraz 43">
            <a:extLst>
              <a:ext uri="{FF2B5EF4-FFF2-40B4-BE49-F238E27FC236}">
                <a16:creationId xmlns:a16="http://schemas.microsoft.com/office/drawing/2014/main" xmlns="" id="{A1332E92-AFED-48AC-BA7D-E2BFA5EEE01C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30698" y="825281"/>
            <a:ext cx="2238642" cy="2984857"/>
          </a:xfrm>
          <a:prstGeom prst="rect">
            <a:avLst/>
          </a:prstGeom>
        </p:spPr>
      </p:pic>
      <p:pic>
        <p:nvPicPr>
          <p:cNvPr id="45" name="Obraz 44">
            <a:extLst>
              <a:ext uri="{FF2B5EF4-FFF2-40B4-BE49-F238E27FC236}">
                <a16:creationId xmlns:a16="http://schemas.microsoft.com/office/drawing/2014/main" xmlns="" id="{8A2ADAFD-821A-424C-ADB2-D9E6663F91BC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817171" y="2476248"/>
            <a:ext cx="2550032" cy="1912018"/>
          </a:xfrm>
          <a:prstGeom prst="rect">
            <a:avLst/>
          </a:prstGeom>
        </p:spPr>
      </p:pic>
      <p:pic>
        <p:nvPicPr>
          <p:cNvPr id="30" name="Obraz 29">
            <a:extLst>
              <a:ext uri="{FF2B5EF4-FFF2-40B4-BE49-F238E27FC236}">
                <a16:creationId xmlns:a16="http://schemas.microsoft.com/office/drawing/2014/main" xmlns="" id="{6FF67AD3-8B77-4FC9-A997-D6898D460201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434308" y="2997115"/>
            <a:ext cx="1823694" cy="1367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042534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500" advClick="0" advTm="2000">
        <p15:prstTrans prst="peelOff"/>
      </p:transition>
    </mc:Choice>
    <mc:Fallback>
      <p:transition spd="slow" advClick="0" advTm="2000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Obraz 19">
            <a:extLst>
              <a:ext uri="{FF2B5EF4-FFF2-40B4-BE49-F238E27FC236}">
                <a16:creationId xmlns:a16="http://schemas.microsoft.com/office/drawing/2014/main" xmlns="" id="{0E09752A-4D52-4B90-ACFC-ABE0412E498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5400000">
            <a:off x="-165761" y="966308"/>
            <a:ext cx="3498261" cy="2623696"/>
          </a:xfrm>
          <a:prstGeom prst="rect">
            <a:avLst/>
          </a:prstGeom>
        </p:spPr>
      </p:pic>
      <p:pic>
        <p:nvPicPr>
          <p:cNvPr id="22" name="Obraz 21">
            <a:extLst>
              <a:ext uri="{FF2B5EF4-FFF2-40B4-BE49-F238E27FC236}">
                <a16:creationId xmlns:a16="http://schemas.microsoft.com/office/drawing/2014/main" xmlns="" id="{347E2951-2E76-4613-A544-7CAD0F957C0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963094" y="429455"/>
            <a:ext cx="2926080" cy="3901440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xmlns="" id="{66CA569C-AA62-4EDA-84E0-CBE50937368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991836" y="1005474"/>
            <a:ext cx="2266359" cy="3021812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xmlns="" id="{C45DE17B-05CA-4D09-BBDB-DB1C0E04D5D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421621" y="3284361"/>
            <a:ext cx="2684617" cy="3044952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xmlns="" id="{4713F09C-FBD6-4192-A087-3D98CADCA4F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436691" y="1374243"/>
            <a:ext cx="3537390" cy="2653043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xmlns="" id="{14AF46C0-47B8-4229-AFF3-14D3860587E4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968418" y="4183349"/>
            <a:ext cx="2926080" cy="219456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xmlns="" id="{939D831B-363E-44CD-818A-2B32E0AA3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7094" y="-19709"/>
            <a:ext cx="8852597" cy="1320800"/>
          </a:xfrm>
        </p:spPr>
        <p:txBody>
          <a:bodyPr/>
          <a:lstStyle/>
          <a:p>
            <a:r>
              <a:rPr lang="pl-PL" dirty="0"/>
              <a:t> </a:t>
            </a:r>
            <a:r>
              <a:rPr lang="pl-PL" sz="3200" dirty="0">
                <a:solidFill>
                  <a:schemeClr val="tx1"/>
                </a:solidFill>
              </a:rPr>
              <a:t>Przygotowujemy ozdoby i stroiki </a:t>
            </a:r>
            <a:br>
              <a:rPr lang="pl-PL" sz="3200" dirty="0">
                <a:solidFill>
                  <a:schemeClr val="tx1"/>
                </a:solidFill>
              </a:rPr>
            </a:br>
            <a:r>
              <a:rPr lang="pl-PL" sz="3200" dirty="0">
                <a:solidFill>
                  <a:schemeClr val="tx1"/>
                </a:solidFill>
              </a:rPr>
              <a:t>             na kiermasze  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xmlns="" id="{B4097F12-D528-40E4-A32C-15285DC803A0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908063" y="4027286"/>
            <a:ext cx="3134165" cy="2350623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xmlns="" id="{104CE101-5E2F-4516-9A81-1CE97798599F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66197" y="4025377"/>
            <a:ext cx="1737887" cy="2317183"/>
          </a:xfrm>
          <a:prstGeom prst="rect">
            <a:avLst/>
          </a:prstGeom>
        </p:spPr>
      </p:pic>
      <p:pic>
        <p:nvPicPr>
          <p:cNvPr id="18" name="Obraz 17">
            <a:extLst>
              <a:ext uri="{FF2B5EF4-FFF2-40B4-BE49-F238E27FC236}">
                <a16:creationId xmlns:a16="http://schemas.microsoft.com/office/drawing/2014/main" xmlns="" id="{9C34562C-C3C6-453B-8D7C-57378D5BF208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546252" y="3795613"/>
            <a:ext cx="1948343" cy="2597790"/>
          </a:xfrm>
          <a:prstGeom prst="rect">
            <a:avLst/>
          </a:prstGeom>
        </p:spPr>
      </p:pic>
      <p:pic>
        <p:nvPicPr>
          <p:cNvPr id="24" name="Obraz 23">
            <a:extLst>
              <a:ext uri="{FF2B5EF4-FFF2-40B4-BE49-F238E27FC236}">
                <a16:creationId xmlns:a16="http://schemas.microsoft.com/office/drawing/2014/main" xmlns="" id="{800D90B9-B3FF-4222-B469-56B202441BBF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807928" y="4351276"/>
            <a:ext cx="1351322" cy="1801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008199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500" advClick="0" advTm="2000">
        <p15:prstTrans prst="peelOff"/>
      </p:transition>
    </mc:Choice>
    <mc:Fallback>
      <p:transition spd="slow" advClick="0" advTm="2000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ECA3DA02-1CED-4AF9-B216-9035E4D66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05232" y="439062"/>
            <a:ext cx="9856554" cy="999744"/>
          </a:xfrm>
        </p:spPr>
        <p:txBody>
          <a:bodyPr>
            <a:noAutofit/>
          </a:bodyPr>
          <a:lstStyle/>
          <a:p>
            <a:pPr algn="ctr"/>
            <a:r>
              <a:rPr lang="pl-PL" sz="2800" dirty="0">
                <a:solidFill>
                  <a:schemeClr val="tx1"/>
                </a:solidFill>
              </a:rPr>
              <a:t>Organizujemy warsztaty kulinarno-rękodzielnicze </a:t>
            </a:r>
            <a:br>
              <a:rPr lang="pl-PL" sz="2800" dirty="0">
                <a:solidFill>
                  <a:schemeClr val="tx1"/>
                </a:solidFill>
              </a:rPr>
            </a:br>
            <a:r>
              <a:rPr lang="pl-PL" sz="2800" dirty="0">
                <a:solidFill>
                  <a:schemeClr val="tx1"/>
                </a:solidFill>
              </a:rPr>
              <a:t>ze Środowiskowymi Domami Samopomocy </a:t>
            </a:r>
          </a:p>
        </p:txBody>
      </p:sp>
      <p:pic>
        <p:nvPicPr>
          <p:cNvPr id="23" name="Obraz 22">
            <a:extLst>
              <a:ext uri="{FF2B5EF4-FFF2-40B4-BE49-F238E27FC236}">
                <a16:creationId xmlns:a16="http://schemas.microsoft.com/office/drawing/2014/main" xmlns="" id="{957575D5-4B27-4B65-853B-AA835D9B554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939275" y="1684398"/>
            <a:ext cx="2767541" cy="2075656"/>
          </a:xfrm>
          <a:prstGeom prst="rect">
            <a:avLst/>
          </a:prstGeom>
        </p:spPr>
      </p:pic>
      <p:pic>
        <p:nvPicPr>
          <p:cNvPr id="25" name="Obraz 24">
            <a:extLst>
              <a:ext uri="{FF2B5EF4-FFF2-40B4-BE49-F238E27FC236}">
                <a16:creationId xmlns:a16="http://schemas.microsoft.com/office/drawing/2014/main" xmlns="" id="{CCB2FDF9-EA90-49B3-A1F9-E4A9693C03A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92034" y="1717585"/>
            <a:ext cx="2663077" cy="1997308"/>
          </a:xfrm>
          <a:prstGeom prst="rect">
            <a:avLst/>
          </a:prstGeom>
        </p:spPr>
      </p:pic>
      <p:pic>
        <p:nvPicPr>
          <p:cNvPr id="31" name="Obraz 30">
            <a:extLst>
              <a:ext uri="{FF2B5EF4-FFF2-40B4-BE49-F238E27FC236}">
                <a16:creationId xmlns:a16="http://schemas.microsoft.com/office/drawing/2014/main" xmlns="" id="{BDF84CAD-34A6-4E72-A752-1241D4782B8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932874" y="1717585"/>
            <a:ext cx="2767543" cy="2075657"/>
          </a:xfrm>
          <a:prstGeom prst="rect">
            <a:avLst/>
          </a:prstGeom>
        </p:spPr>
      </p:pic>
      <p:pic>
        <p:nvPicPr>
          <p:cNvPr id="39" name="Obraz 38">
            <a:extLst>
              <a:ext uri="{FF2B5EF4-FFF2-40B4-BE49-F238E27FC236}">
                <a16:creationId xmlns:a16="http://schemas.microsoft.com/office/drawing/2014/main" xmlns="" id="{A34327CF-44B8-47F1-96D0-ECA61B291FF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805949" y="3993672"/>
            <a:ext cx="3114243" cy="2075656"/>
          </a:xfrm>
          <a:prstGeom prst="rect">
            <a:avLst/>
          </a:prstGeom>
        </p:spPr>
      </p:pic>
      <p:pic>
        <p:nvPicPr>
          <p:cNvPr id="45" name="Obraz 44">
            <a:extLst>
              <a:ext uri="{FF2B5EF4-FFF2-40B4-BE49-F238E27FC236}">
                <a16:creationId xmlns:a16="http://schemas.microsoft.com/office/drawing/2014/main" xmlns="" id="{58B888B4-63C8-4602-B032-FF20E5DA875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747414" y="235679"/>
            <a:ext cx="3061044" cy="2295783"/>
          </a:xfrm>
          <a:prstGeom prst="rect">
            <a:avLst/>
          </a:prstGeom>
        </p:spPr>
      </p:pic>
      <p:pic>
        <p:nvPicPr>
          <p:cNvPr id="47" name="Obraz 46">
            <a:extLst>
              <a:ext uri="{FF2B5EF4-FFF2-40B4-BE49-F238E27FC236}">
                <a16:creationId xmlns:a16="http://schemas.microsoft.com/office/drawing/2014/main" xmlns="" id="{41162A70-0A8C-4DA3-B2D1-9CF4BFA5C092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060313" y="2722226"/>
            <a:ext cx="2569970" cy="1927478"/>
          </a:xfrm>
          <a:prstGeom prst="rect">
            <a:avLst/>
          </a:prstGeom>
        </p:spPr>
      </p:pic>
      <p:pic>
        <p:nvPicPr>
          <p:cNvPr id="49" name="Obraz 48">
            <a:extLst>
              <a:ext uri="{FF2B5EF4-FFF2-40B4-BE49-F238E27FC236}">
                <a16:creationId xmlns:a16="http://schemas.microsoft.com/office/drawing/2014/main" xmlns="" id="{27550F1A-77F2-4815-80A9-11ACDBA09009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060313" y="4703852"/>
            <a:ext cx="2569969" cy="1927477"/>
          </a:xfrm>
          <a:prstGeom prst="rect">
            <a:avLst/>
          </a:prstGeom>
        </p:spPr>
      </p:pic>
      <p:pic>
        <p:nvPicPr>
          <p:cNvPr id="51" name="Obraz 50">
            <a:extLst>
              <a:ext uri="{FF2B5EF4-FFF2-40B4-BE49-F238E27FC236}">
                <a16:creationId xmlns:a16="http://schemas.microsoft.com/office/drawing/2014/main" xmlns="" id="{FEC1C0CB-BCDB-4BC7-9868-D1D9CD574D99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622491" y="3993672"/>
            <a:ext cx="3084325" cy="2055715"/>
          </a:xfrm>
          <a:prstGeom prst="rect">
            <a:avLst/>
          </a:prstGeom>
        </p:spPr>
      </p:pic>
      <p:pic>
        <p:nvPicPr>
          <p:cNvPr id="57" name="Obraz 56">
            <a:extLst>
              <a:ext uri="{FF2B5EF4-FFF2-40B4-BE49-F238E27FC236}">
                <a16:creationId xmlns:a16="http://schemas.microsoft.com/office/drawing/2014/main" xmlns="" id="{D9204CDC-901F-4EEC-A1CE-56A0E2614397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4158" y="4013613"/>
            <a:ext cx="2740953" cy="2055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374691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500" advClick="0" advTm="2000">
        <p15:prstTrans prst="peelOff"/>
      </p:transition>
    </mc:Choice>
    <mc:Fallback>
      <p:transition spd="slow" advClick="0" advTm="2000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15407B0B-FB2D-4411-9C9D-1A2D77518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730" y="582644"/>
            <a:ext cx="8596668" cy="1320800"/>
          </a:xfrm>
        </p:spPr>
        <p:txBody>
          <a:bodyPr>
            <a:normAutofit/>
          </a:bodyPr>
          <a:lstStyle/>
          <a:p>
            <a:r>
              <a:rPr lang="pl-PL" sz="3200" dirty="0">
                <a:solidFill>
                  <a:schemeClr val="tx1"/>
                </a:solidFill>
              </a:rPr>
              <a:t>Uczymy się prac ogrodniczych </a:t>
            </a:r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xmlns="" id="{FE79D467-D992-4882-8DB9-C6B9BE3C9876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87297" y="1534635"/>
            <a:ext cx="3390900" cy="2260600"/>
          </a:xfr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xmlns="" id="{F539762B-101C-403B-953B-2241389ECC3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5400000">
            <a:off x="9202827" y="1213993"/>
            <a:ext cx="2990088" cy="2242566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xmlns="" id="{ECFDEBA2-58CF-449D-8ACD-FBED0309267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433118" y="4121911"/>
            <a:ext cx="2688397" cy="2208013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xmlns="" id="{438B0323-B762-478A-A6A8-F23592629BD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5400000">
            <a:off x="6816791" y="1213993"/>
            <a:ext cx="2990088" cy="2242566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xmlns="" id="{22E13574-391D-4B08-83AA-1033BDFCD09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287344" y="4095893"/>
            <a:ext cx="3013397" cy="2260048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xmlns="" id="{7E9AAE60-F7DF-4000-9264-B6898F63F81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87297" y="4095341"/>
            <a:ext cx="3014133" cy="2260600"/>
          </a:xfrm>
          <a:prstGeom prst="rect">
            <a:avLst/>
          </a:prstGeom>
        </p:spPr>
      </p:pic>
      <p:pic>
        <p:nvPicPr>
          <p:cNvPr id="20" name="Obraz 19">
            <a:extLst>
              <a:ext uri="{FF2B5EF4-FFF2-40B4-BE49-F238E27FC236}">
                <a16:creationId xmlns:a16="http://schemas.microsoft.com/office/drawing/2014/main" xmlns="" id="{7DBD77C0-86D3-4D3D-AED5-3C0BAC5CDE9C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656182" y="1535187"/>
            <a:ext cx="3390900" cy="2260048"/>
          </a:xfrm>
          <a:prstGeom prst="rect">
            <a:avLst/>
          </a:prstGeom>
        </p:spPr>
      </p:pic>
      <p:pic>
        <p:nvPicPr>
          <p:cNvPr id="22" name="Obraz 21">
            <a:extLst>
              <a:ext uri="{FF2B5EF4-FFF2-40B4-BE49-F238E27FC236}">
                <a16:creationId xmlns:a16="http://schemas.microsoft.com/office/drawing/2014/main" xmlns="" id="{7501D482-886D-450D-838D-580980BFCF96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386655" y="4121911"/>
            <a:ext cx="2944017" cy="2208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629672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500" advClick="0" advTm="2000">
        <p15:prstTrans prst="peelOff"/>
      </p:transition>
    </mc:Choice>
    <mc:Fallback>
      <p:transition spd="slow" advClick="0" advTm="2000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8315662D-A435-458A-85C9-947446CF7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8854" y="289560"/>
            <a:ext cx="8596668" cy="679704"/>
          </a:xfrm>
        </p:spPr>
        <p:txBody>
          <a:bodyPr>
            <a:normAutofit/>
          </a:bodyPr>
          <a:lstStyle/>
          <a:p>
            <a:r>
              <a:rPr lang="pl-PL" sz="3200" dirty="0">
                <a:solidFill>
                  <a:schemeClr val="tx1"/>
                </a:solidFill>
              </a:rPr>
              <a:t>Robimy stroiki na Święto Zmarłych </a:t>
            </a:r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xmlns="" id="{3F5F93FA-FA19-41FD-AB00-5A7C88BC9A4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784881" y="992124"/>
            <a:ext cx="3188208" cy="2391156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xmlns="" id="{9E97E03A-AFBB-4012-AE56-F4D1F95B2DB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67694" y="1037844"/>
            <a:ext cx="2913124" cy="2391156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xmlns="" id="{B567E535-4B72-4AED-8526-A77F06292DA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5400000">
            <a:off x="3502903" y="1312483"/>
            <a:ext cx="2390139" cy="1792604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xmlns="" id="{0AFC7AAC-9401-487F-874B-BFD01785458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5400000">
            <a:off x="4878336" y="3989572"/>
            <a:ext cx="3046980" cy="2285235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xmlns="" id="{6638FDBC-580A-4025-81BB-103A9EC87DF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839232" y="3794759"/>
            <a:ext cx="3353023" cy="2514767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xmlns="" id="{04B38A65-760C-4599-BAB2-19085335B005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5400000">
            <a:off x="8782822" y="694310"/>
            <a:ext cx="3046983" cy="2285237"/>
          </a:xfrm>
          <a:prstGeom prst="rect">
            <a:avLst/>
          </a:prstGeom>
        </p:spPr>
      </p:pic>
      <p:pic>
        <p:nvPicPr>
          <p:cNvPr id="27" name="Obraz 26">
            <a:extLst>
              <a:ext uri="{FF2B5EF4-FFF2-40B4-BE49-F238E27FC236}">
                <a16:creationId xmlns:a16="http://schemas.microsoft.com/office/drawing/2014/main" xmlns="" id="{6E1DAE61-4142-462E-8E98-D428A5946525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43068" y="3608699"/>
            <a:ext cx="4326304" cy="3244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275553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500" advClick="0" advTm="2000">
        <p15:prstTrans prst="peelOff"/>
      </p:transition>
    </mc:Choice>
    <mc:Fallback>
      <p:transition spd="slow" advClick="0" advTm="2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8906975A-1417-4ECE-9E90-D34C1979B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01336"/>
            <a:ext cx="8596668" cy="1153391"/>
          </a:xfrm>
        </p:spPr>
        <p:txBody>
          <a:bodyPr>
            <a:normAutofit fontScale="90000"/>
          </a:bodyPr>
          <a:lstStyle/>
          <a:p>
            <a:pPr algn="ctr"/>
            <a:r>
              <a:rPr lang="pl-PL" sz="2400" b="1" dirty="0">
                <a:solidFill>
                  <a:schemeClr val="tx1"/>
                </a:solidFill>
              </a:rPr>
              <a:t>W szkole przysposabiającej do pracy uczniowie uczą się takich przedmiotów jak :</a:t>
            </a:r>
            <a:br>
              <a:rPr lang="pl-PL" sz="2400" b="1" dirty="0">
                <a:solidFill>
                  <a:schemeClr val="tx1"/>
                </a:solidFill>
              </a:rPr>
            </a:br>
            <a:r>
              <a:rPr lang="pl-PL" sz="2400" b="1" dirty="0">
                <a:solidFill>
                  <a:schemeClr val="tx1"/>
                </a:solidFill>
              </a:rPr>
              <a:t/>
            </a:r>
            <a:br>
              <a:rPr lang="pl-PL" sz="2400" b="1" dirty="0">
                <a:solidFill>
                  <a:schemeClr val="tx1"/>
                </a:solidFill>
              </a:rPr>
            </a:br>
            <a:r>
              <a:rPr lang="pl-PL" sz="2400" dirty="0">
                <a:solidFill>
                  <a:schemeClr val="tx1"/>
                </a:solidFill>
              </a:rPr>
              <a:t/>
            </a:r>
            <a:br>
              <a:rPr lang="pl-PL" sz="2400" dirty="0">
                <a:solidFill>
                  <a:schemeClr val="tx1"/>
                </a:solidFill>
              </a:rPr>
            </a:br>
            <a:endParaRPr lang="pl-PL" sz="2400" dirty="0">
              <a:solidFill>
                <a:schemeClr val="tx1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831D9746-DEFA-4C29-98D6-78ACBD03C7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598" y="1454728"/>
            <a:ext cx="10670906" cy="4197512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pl-PL" sz="7200" b="1" dirty="0">
                <a:solidFill>
                  <a:schemeClr val="tx1"/>
                </a:solidFill>
                <a:latin typeface="Arial Black" panose="020B0A04020102020204" pitchFamily="34" charset="0"/>
              </a:rPr>
              <a:t>Funkcjonowanie osobiste i społeczne </a:t>
            </a:r>
            <a:r>
              <a:rPr lang="pl-PL" sz="7200" dirty="0">
                <a:solidFill>
                  <a:schemeClr val="tx1"/>
                </a:solidFill>
                <a:latin typeface="Arial Black" panose="020B0A04020102020204" pitchFamily="34" charset="0"/>
              </a:rPr>
              <a:t>-</a:t>
            </a:r>
            <a:r>
              <a:rPr lang="pl-PL" sz="7200" b="1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pl-PL" sz="7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uczniowie doskonalą wiadomości                                                   i umiejętności w zakresie czytania, pisania i pojęć matematycznych, przygotowują do pełnienia różnych ról społecznych, a także rozwijają niezbędne kompetencje społeczne.</a:t>
            </a:r>
            <a:endParaRPr lang="pl-PL" sz="7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l-PL" sz="7200" b="1" dirty="0">
                <a:solidFill>
                  <a:schemeClr val="tx1"/>
                </a:solidFill>
                <a:latin typeface="Arial Black" panose="020B0A04020102020204" pitchFamily="34" charset="0"/>
              </a:rPr>
              <a:t>Zajęcia kształtujące kreatywność </a:t>
            </a:r>
            <a:r>
              <a:rPr lang="pl-PL" sz="7200" dirty="0">
                <a:solidFill>
                  <a:schemeClr val="tx1"/>
                </a:solidFill>
                <a:latin typeface="Arial Black" panose="020B0A04020102020204" pitchFamily="34" charset="0"/>
              </a:rPr>
              <a:t>- </a:t>
            </a:r>
            <a:r>
              <a:rPr lang="pl-PL" sz="7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służą dostarczaniu uczniom okazji do twórczego działania w przyjaznej </a:t>
            </a:r>
            <a:r>
              <a:rPr lang="pl-PL" sz="7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atmosferze.</a:t>
            </a:r>
            <a:endParaRPr lang="pl-PL" sz="7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l-PL" sz="7200" b="1" dirty="0">
                <a:solidFill>
                  <a:schemeClr val="tx1"/>
                </a:solidFill>
                <a:latin typeface="Arial Black" panose="020B0A04020102020204" pitchFamily="34" charset="0"/>
              </a:rPr>
              <a:t>Zajęcia rozwijające komunikowanie się </a:t>
            </a:r>
            <a:r>
              <a:rPr lang="pl-PL" sz="7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pl-PL" sz="7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służą rozwijaniu języka i umiejętności porozumiewania się w bliskim i dalszym środowisku, również z wykorzystaniem odpowiednich pomocy do komunikacji.</a:t>
            </a:r>
          </a:p>
          <a:p>
            <a:pPr algn="just"/>
            <a:r>
              <a:rPr lang="pl-PL" sz="7200" b="1" dirty="0">
                <a:solidFill>
                  <a:schemeClr val="tx1"/>
                </a:solidFill>
                <a:latin typeface="Arial Black" panose="020B0A04020102020204" pitchFamily="34" charset="0"/>
              </a:rPr>
              <a:t>Przysposobienie do pracy</a:t>
            </a:r>
            <a:r>
              <a:rPr lang="pl-PL" sz="7200" b="1" dirty="0">
                <a:solidFill>
                  <a:srgbClr val="00B050"/>
                </a:solidFill>
                <a:latin typeface="Arial Black" panose="020B0A04020102020204" pitchFamily="34" charset="0"/>
              </a:rPr>
              <a:t> </a:t>
            </a:r>
            <a:r>
              <a:rPr lang="pl-PL" sz="72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pl-PL" sz="7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zajęcia mają na celu nabycie praktycznych umiejętności niezbędnych do podejmowania pracy w różnych dziedzinach oraz poprawnego funkcjonowania                            w życiu społecznym i </a:t>
            </a:r>
            <a:r>
              <a:rPr lang="pl-PL" sz="7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zawodowym.</a:t>
            </a:r>
            <a:endParaRPr lang="pl-PL" sz="7200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algn="just"/>
            <a:r>
              <a:rPr lang="pl-PL" sz="7200" b="1" dirty="0">
                <a:solidFill>
                  <a:schemeClr val="tx1"/>
                </a:solidFill>
                <a:latin typeface="Arial Black" panose="020B0A04020102020204" pitchFamily="34" charset="0"/>
              </a:rPr>
              <a:t>Wychowanie fizyczne </a:t>
            </a:r>
            <a:r>
              <a:rPr lang="pl-PL" sz="72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pl-PL" sz="7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zajęcia dają uczniom możliwość usprawniania funkcji ruchowych, pozwalają  kształtować  sylwetkę, uczą sportowej rywalizacji.</a:t>
            </a:r>
            <a:endParaRPr lang="pl-PL" sz="7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7200" b="1" dirty="0">
                <a:solidFill>
                  <a:schemeClr val="tx1"/>
                </a:solidFill>
                <a:latin typeface="Arial Black" panose="020B0A04020102020204" pitchFamily="34" charset="0"/>
              </a:rPr>
              <a:t>Religia </a:t>
            </a:r>
          </a:p>
          <a:p>
            <a:endParaRPr lang="pl-PL" sz="4000" dirty="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xmlns="" id="{A1719D40-1069-4301-BAA5-39696EF82754}"/>
              </a:ext>
            </a:extLst>
          </p:cNvPr>
          <p:cNvSpPr txBox="1"/>
          <p:nvPr/>
        </p:nvSpPr>
        <p:spPr>
          <a:xfrm>
            <a:off x="367234" y="5403272"/>
            <a:ext cx="11024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latin typeface="Arial Black" panose="020B0A04020102020204" pitchFamily="34" charset="0"/>
              </a:rPr>
              <a:t>Uczniom zapewniamy udział w zajęciach rewalidacyjnych i logopedycznych. 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xmlns="" id="{6E550BCF-D024-4FBB-8A51-47A2288510A4}"/>
              </a:ext>
            </a:extLst>
          </p:cNvPr>
          <p:cNvSpPr txBox="1"/>
          <p:nvPr/>
        </p:nvSpPr>
        <p:spPr>
          <a:xfrm>
            <a:off x="367234" y="5849004"/>
            <a:ext cx="10652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latin typeface="Arial Black" panose="020B0A04020102020204" pitchFamily="34" charset="0"/>
              </a:rPr>
              <a:t>Uczniowie naszej szkoły objęci są pomocą psychologa i pedagoga.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25207415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500" advClick="0" advTm="2000">
        <p15:prstTrans prst="peelOff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0"/>
                            </p:stCondLst>
                            <p:childTnLst>
                              <p:par>
                                <p:cTn id="20" presetID="1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5" presetID="1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0"/>
                            </p:stCondLst>
                            <p:childTnLst>
                              <p:par>
                                <p:cTn id="30" presetID="1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8000"/>
                            </p:stCondLst>
                            <p:childTnLst>
                              <p:par>
                                <p:cTn id="35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9500"/>
                            </p:stCondLst>
                            <p:childTnLst>
                              <p:par>
                                <p:cTn id="40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ytuł 14">
            <a:extLst>
              <a:ext uri="{FF2B5EF4-FFF2-40B4-BE49-F238E27FC236}">
                <a16:creationId xmlns:a16="http://schemas.microsoft.com/office/drawing/2014/main" xmlns="" id="{5E7D7862-BA17-458B-B7D2-24F607D6E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963" y="400049"/>
            <a:ext cx="9783402" cy="652272"/>
          </a:xfrm>
        </p:spPr>
        <p:txBody>
          <a:bodyPr>
            <a:noAutofit/>
          </a:bodyPr>
          <a:lstStyle/>
          <a:p>
            <a:pPr algn="ctr"/>
            <a:r>
              <a:rPr lang="pl-PL" sz="3200" dirty="0">
                <a:solidFill>
                  <a:schemeClr val="tx1"/>
                </a:solidFill>
              </a:rPr>
              <a:t>Potrafimy sprawnie posługiwać się komputerem </a:t>
            </a:r>
          </a:p>
        </p:txBody>
      </p:sp>
      <p:pic>
        <p:nvPicPr>
          <p:cNvPr id="17" name="Obraz 16">
            <a:extLst>
              <a:ext uri="{FF2B5EF4-FFF2-40B4-BE49-F238E27FC236}">
                <a16:creationId xmlns:a16="http://schemas.microsoft.com/office/drawing/2014/main" xmlns="" id="{5FB8C544-C26B-47E5-AD3C-B4996D0F6E8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832856" y="1247014"/>
            <a:ext cx="4795520" cy="2697480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xmlns="" id="{B9FD1D84-26E8-4280-AA79-4085CF89B85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248392" y="1305877"/>
            <a:ext cx="4047316" cy="2697481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xmlns="" id="{911253C2-530E-4186-B0F6-CD1594174EA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139904" y="4062223"/>
            <a:ext cx="4795520" cy="2697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414601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500" advClick="0" advTm="2000">
        <p15:prstTrans prst="peelOff"/>
      </p:transition>
    </mc:Choice>
    <mc:Fallback>
      <p:transition spd="slow" advClick="0" advTm="2000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Obraz 21">
            <a:extLst>
              <a:ext uri="{FF2B5EF4-FFF2-40B4-BE49-F238E27FC236}">
                <a16:creationId xmlns:a16="http://schemas.microsoft.com/office/drawing/2014/main" xmlns="" id="{D9A19C18-E2D3-4A64-AEB2-8DE08CCF0A9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007068" y="835756"/>
            <a:ext cx="3065525" cy="2299144"/>
          </a:xfrm>
          <a:prstGeom prst="rect">
            <a:avLst/>
          </a:prstGeom>
        </p:spPr>
      </p:pic>
      <p:pic>
        <p:nvPicPr>
          <p:cNvPr id="18" name="Obraz 17">
            <a:extLst>
              <a:ext uri="{FF2B5EF4-FFF2-40B4-BE49-F238E27FC236}">
                <a16:creationId xmlns:a16="http://schemas.microsoft.com/office/drawing/2014/main" xmlns="" id="{1335401F-319D-488F-854C-E7E92337226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133940" y="3004624"/>
            <a:ext cx="2928722" cy="3520636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xmlns="" id="{22B34C95-8D57-47F2-B127-44CF6644551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062662" y="150876"/>
            <a:ext cx="3355086" cy="4473448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xmlns="" id="{70401318-8AFF-4FAB-BAA9-761933F677B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671699" y="1533731"/>
            <a:ext cx="3424301" cy="2568226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xmlns="" id="{9AD270BA-C1FB-4C10-A7A0-6782B141B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37638" y="216487"/>
            <a:ext cx="9655386" cy="1320800"/>
          </a:xfrm>
        </p:spPr>
        <p:txBody>
          <a:bodyPr/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Uczymy się bezpiecznie spędzać czas nad wodą 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xmlns="" id="{0AFA2605-957B-45E6-ADC6-999283AA488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9407" y="1533731"/>
            <a:ext cx="3424301" cy="2568226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xmlns="" id="{C68FE517-2101-4E3D-821B-2B07E7F23D61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417748" y="3148076"/>
            <a:ext cx="2628473" cy="3327400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xmlns="" id="{FBA96BA7-39B3-4766-9BB3-5E317B11D99C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952363" y="3836480"/>
            <a:ext cx="3518661" cy="2638996"/>
          </a:xfrm>
          <a:prstGeom prst="rect">
            <a:avLst/>
          </a:prstGeom>
        </p:spPr>
      </p:pic>
      <p:pic>
        <p:nvPicPr>
          <p:cNvPr id="20" name="Obraz 19">
            <a:extLst>
              <a:ext uri="{FF2B5EF4-FFF2-40B4-BE49-F238E27FC236}">
                <a16:creationId xmlns:a16="http://schemas.microsoft.com/office/drawing/2014/main" xmlns="" id="{8FB6F0A1-B853-44BA-8BFE-2162DD6D0E8F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9407" y="4129532"/>
            <a:ext cx="3194304" cy="2395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128713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500" advClick="0" advTm="2000">
        <p15:prstTrans prst="peelOff"/>
      </p:transition>
    </mc:Choice>
    <mc:Fallback>
      <p:transition spd="slow" advClick="0" advTm="2000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az 12">
            <a:extLst>
              <a:ext uri="{FF2B5EF4-FFF2-40B4-BE49-F238E27FC236}">
                <a16:creationId xmlns:a16="http://schemas.microsoft.com/office/drawing/2014/main" xmlns="" id="{3E46EC21-5828-49CF-AD0F-A8F3C654B66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501338" y="305690"/>
            <a:ext cx="3527551" cy="2645664"/>
          </a:xfrm>
          <a:prstGeom prst="rect">
            <a:avLst/>
          </a:prstGeom>
        </p:spPr>
      </p:pic>
      <p:sp>
        <p:nvSpPr>
          <p:cNvPr id="11" name="Tytuł 10">
            <a:extLst>
              <a:ext uri="{FF2B5EF4-FFF2-40B4-BE49-F238E27FC236}">
                <a16:creationId xmlns:a16="http://schemas.microsoft.com/office/drawing/2014/main" xmlns="" id="{284755AD-2932-482B-89F4-27968C740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919" y="0"/>
            <a:ext cx="9054546" cy="826008"/>
          </a:xfrm>
        </p:spPr>
        <p:txBody>
          <a:bodyPr>
            <a:normAutofit fontScale="90000"/>
          </a:bodyPr>
          <a:lstStyle/>
          <a:p>
            <a:r>
              <a:rPr lang="pl-PL" sz="2400" dirty="0"/>
              <a:t>                  </a:t>
            </a:r>
            <a:r>
              <a:rPr lang="pl-PL" sz="3200" dirty="0">
                <a:solidFill>
                  <a:schemeClr val="tx1"/>
                </a:solidFill>
              </a:rPr>
              <a:t>Jesteśmy aktywni fizycznie</a:t>
            </a:r>
            <a:br>
              <a:rPr lang="pl-PL" sz="3200" dirty="0">
                <a:solidFill>
                  <a:schemeClr val="tx1"/>
                </a:solidFill>
              </a:rPr>
            </a:br>
            <a:r>
              <a:rPr lang="pl-PL" sz="3200" dirty="0">
                <a:solidFill>
                  <a:schemeClr val="tx1"/>
                </a:solidFill>
              </a:rPr>
              <a:t>Bierzemy udział w zabawach i zawodach sportowych  </a:t>
            </a:r>
          </a:p>
        </p:txBody>
      </p:sp>
      <p:pic>
        <p:nvPicPr>
          <p:cNvPr id="19" name="Obraz 18">
            <a:extLst>
              <a:ext uri="{FF2B5EF4-FFF2-40B4-BE49-F238E27FC236}">
                <a16:creationId xmlns:a16="http://schemas.microsoft.com/office/drawing/2014/main" xmlns="" id="{E523EC61-1835-4C0D-B0F2-F97F724AC39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341926" y="1117092"/>
            <a:ext cx="4664964" cy="3109976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xmlns="" id="{58E0FE41-B313-4A71-A1F0-012AB365141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848811" y="2491866"/>
            <a:ext cx="3180078" cy="4240104"/>
          </a:xfrm>
          <a:prstGeom prst="rect">
            <a:avLst/>
          </a:prstGeom>
        </p:spPr>
      </p:pic>
      <p:pic>
        <p:nvPicPr>
          <p:cNvPr id="25" name="Obraz 24">
            <a:extLst>
              <a:ext uri="{FF2B5EF4-FFF2-40B4-BE49-F238E27FC236}">
                <a16:creationId xmlns:a16="http://schemas.microsoft.com/office/drawing/2014/main" xmlns="" id="{67524411-61A1-4BFF-9DE7-1B206DB3517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561791" y="3782782"/>
            <a:ext cx="2258155" cy="2905164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xmlns="" id="{177315BE-9FC7-4BC7-AF63-2983B9B982B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570776" y="3946017"/>
            <a:ext cx="2056448" cy="2741929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xmlns="" id="{130448B0-92E4-4E70-A312-FC6F1F7DD98A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84526" y="1117092"/>
            <a:ext cx="2057400" cy="2743200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xmlns="" id="{35B1E066-BA13-45E5-B5BE-C66BEE1FE8D4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84526" y="3860292"/>
            <a:ext cx="4286250" cy="2857500"/>
          </a:xfrm>
          <a:prstGeom prst="rect">
            <a:avLst/>
          </a:prstGeom>
        </p:spPr>
      </p:pic>
      <p:pic>
        <p:nvPicPr>
          <p:cNvPr id="27" name="Obraz 26">
            <a:extLst>
              <a:ext uri="{FF2B5EF4-FFF2-40B4-BE49-F238E27FC236}">
                <a16:creationId xmlns:a16="http://schemas.microsoft.com/office/drawing/2014/main" xmlns="" id="{BC5A932D-0677-4E93-9917-A10F394E122D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478130" y="1059372"/>
            <a:ext cx="2341816" cy="3122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819556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500" advClick="0" advTm="2000">
        <p15:prstTrans prst="peelOff"/>
      </p:transition>
    </mc:Choice>
    <mc:Fallback>
      <p:transition spd="slow" advClick="0" advTm="2000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E92BCDCD-5B55-4DCE-9799-2F1768781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16988" y="394714"/>
            <a:ext cx="10950297" cy="1136904"/>
          </a:xfrm>
        </p:spPr>
        <p:txBody>
          <a:bodyPr>
            <a:normAutofit fontScale="90000"/>
          </a:bodyPr>
          <a:lstStyle/>
          <a:p>
            <a:r>
              <a:rPr lang="pl-PL" dirty="0"/>
              <a:t>                 </a:t>
            </a:r>
            <a:r>
              <a:rPr lang="pl-PL" sz="3100" dirty="0">
                <a:solidFill>
                  <a:schemeClr val="tx1"/>
                </a:solidFill>
              </a:rPr>
              <a:t>Nawiązujemy przyjaźnie </a:t>
            </a:r>
            <a:r>
              <a:rPr lang="pl-PL" sz="3100" dirty="0" smtClean="0">
                <a:solidFill>
                  <a:schemeClr val="tx1"/>
                </a:solidFill>
              </a:rPr>
              <a:t>z </a:t>
            </a:r>
            <a:r>
              <a:rPr lang="pl-PL" sz="3100" dirty="0">
                <a:solidFill>
                  <a:schemeClr val="tx1"/>
                </a:solidFill>
              </a:rPr>
              <a:t>uczniami z innych szkół</a:t>
            </a:r>
            <a:r>
              <a:rPr lang="pl-PL" sz="2700" dirty="0">
                <a:solidFill>
                  <a:schemeClr val="tx1"/>
                </a:solidFill>
              </a:rPr>
              <a:t/>
            </a:r>
            <a:br>
              <a:rPr lang="pl-PL" sz="2700" dirty="0">
                <a:solidFill>
                  <a:schemeClr val="tx1"/>
                </a:solidFill>
              </a:rPr>
            </a:br>
            <a:r>
              <a:rPr lang="pl-PL" sz="2700" dirty="0">
                <a:solidFill>
                  <a:schemeClr val="tx1"/>
                </a:solidFill>
              </a:rPr>
              <a:t>                                         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xmlns="" id="{54ED323F-B843-4247-9127-4EFE3EAED7A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324885" y="1120473"/>
            <a:ext cx="2896743" cy="2172557"/>
          </a:xfrm>
          <a:prstGeom prst="rect">
            <a:avLst/>
          </a:prstGeom>
        </p:spPr>
      </p:pic>
      <p:pic>
        <p:nvPicPr>
          <p:cNvPr id="18" name="Obraz 17">
            <a:extLst>
              <a:ext uri="{FF2B5EF4-FFF2-40B4-BE49-F238E27FC236}">
                <a16:creationId xmlns:a16="http://schemas.microsoft.com/office/drawing/2014/main" xmlns="" id="{34E45166-7549-4249-9857-80083235327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5400000">
            <a:off x="8960133" y="1505107"/>
            <a:ext cx="3209544" cy="2407158"/>
          </a:xfrm>
          <a:prstGeom prst="rect">
            <a:avLst/>
          </a:prstGeom>
        </p:spPr>
      </p:pic>
      <p:pic>
        <p:nvPicPr>
          <p:cNvPr id="20" name="Obraz 19">
            <a:extLst>
              <a:ext uri="{FF2B5EF4-FFF2-40B4-BE49-F238E27FC236}">
                <a16:creationId xmlns:a16="http://schemas.microsoft.com/office/drawing/2014/main" xmlns="" id="{D3102FD2-C5E6-470C-8B4D-8567280C372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14058" y="1103914"/>
            <a:ext cx="2911475" cy="2183606"/>
          </a:xfrm>
          <a:prstGeom prst="rect">
            <a:avLst/>
          </a:prstGeom>
        </p:spPr>
      </p:pic>
      <p:pic>
        <p:nvPicPr>
          <p:cNvPr id="24" name="Obraz 23">
            <a:extLst>
              <a:ext uri="{FF2B5EF4-FFF2-40B4-BE49-F238E27FC236}">
                <a16:creationId xmlns:a16="http://schemas.microsoft.com/office/drawing/2014/main" xmlns="" id="{D78E37F8-91B2-47DC-B0EF-57DEF83C76C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320979" y="1103914"/>
            <a:ext cx="2911475" cy="2183606"/>
          </a:xfrm>
          <a:prstGeom prst="rect">
            <a:avLst/>
          </a:prstGeom>
        </p:spPr>
      </p:pic>
      <p:pic>
        <p:nvPicPr>
          <p:cNvPr id="26" name="Obraz 25">
            <a:extLst>
              <a:ext uri="{FF2B5EF4-FFF2-40B4-BE49-F238E27FC236}">
                <a16:creationId xmlns:a16="http://schemas.microsoft.com/office/drawing/2014/main" xmlns="" id="{7432967C-17A2-4C82-AEAB-6C0EDC6D992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10800000">
            <a:off x="314059" y="3355209"/>
            <a:ext cx="4144102" cy="3108077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xmlns="" id="{8AC2DD21-024B-472A-A2E8-9D7F7F52181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841042" y="3355209"/>
            <a:ext cx="4109255" cy="3081941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xmlns="" id="{5964DFCC-8927-4A29-8AC6-692EB65F386F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5400000">
            <a:off x="3969873" y="3463071"/>
            <a:ext cx="3428817" cy="2571613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xmlns="" id="{A0BCC0FF-3F1D-4AE8-AA5A-9E01C26006CA}"/>
              </a:ext>
            </a:extLst>
          </p:cNvPr>
          <p:cNvSpPr txBox="1"/>
          <p:nvPr/>
        </p:nvSpPr>
        <p:spPr>
          <a:xfrm>
            <a:off x="8542578" y="6217920"/>
            <a:ext cx="3436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/>
              <a:t>Andrzejki w ORW Barlinek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1078236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500" advClick="0" advTm="2000">
        <p15:prstTrans prst="peelOff"/>
      </p:transition>
    </mc:Choice>
    <mc:Fallback>
      <p:transition spd="slow" advClick="0" advTm="2000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xmlns="" id="{71D0C5C6-BDAC-4075-BB43-BEFA2431566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6081" y="725220"/>
            <a:ext cx="4518949" cy="3389212"/>
          </a:xfrm>
        </p:spPr>
      </p:pic>
      <p:pic>
        <p:nvPicPr>
          <p:cNvPr id="28" name="Obraz 27">
            <a:extLst>
              <a:ext uri="{FF2B5EF4-FFF2-40B4-BE49-F238E27FC236}">
                <a16:creationId xmlns:a16="http://schemas.microsoft.com/office/drawing/2014/main" xmlns="" id="{FB6DE751-EFD8-454C-86D9-E1FE7E137BF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477143" y="725220"/>
            <a:ext cx="4843272" cy="3228848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xmlns="" id="{4B55FAB8-309F-4366-B25A-92F6783A9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6856"/>
            <a:ext cx="9614277" cy="1320800"/>
          </a:xfrm>
        </p:spPr>
        <p:txBody>
          <a:bodyPr>
            <a:normAutofit/>
          </a:bodyPr>
          <a:lstStyle/>
          <a:p>
            <a:r>
              <a:rPr lang="pl-PL" sz="2800" dirty="0"/>
              <a:t>  </a:t>
            </a:r>
            <a:r>
              <a:rPr lang="pl-PL" sz="2800" dirty="0">
                <a:solidFill>
                  <a:schemeClr val="tx1"/>
                </a:solidFill>
              </a:rPr>
              <a:t>Potrafimy się bawić, samodzielnie projektujemy stroje   </a:t>
            </a:r>
          </a:p>
        </p:txBody>
      </p:sp>
      <p:pic>
        <p:nvPicPr>
          <p:cNvPr id="12" name="Symbol zastępczy zawartości 11">
            <a:extLst>
              <a:ext uri="{FF2B5EF4-FFF2-40B4-BE49-F238E27FC236}">
                <a16:creationId xmlns:a16="http://schemas.microsoft.com/office/drawing/2014/main" xmlns="" id="{C0A73900-91DA-43CF-98EB-18D89BC8B7D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16200000">
            <a:off x="8819282" y="626679"/>
            <a:ext cx="3620664" cy="2715497"/>
          </a:xfrm>
        </p:spPr>
      </p:pic>
      <p:pic>
        <p:nvPicPr>
          <p:cNvPr id="26" name="Obraz 25">
            <a:extLst>
              <a:ext uri="{FF2B5EF4-FFF2-40B4-BE49-F238E27FC236}">
                <a16:creationId xmlns:a16="http://schemas.microsoft.com/office/drawing/2014/main" xmlns="" id="{02C92499-3A47-4F87-84A5-AC49FFA0BC3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552522" y="3794760"/>
            <a:ext cx="4434840" cy="2956560"/>
          </a:xfrm>
          <a:prstGeom prst="rect">
            <a:avLst/>
          </a:prstGeom>
        </p:spPr>
      </p:pic>
      <p:pic>
        <p:nvPicPr>
          <p:cNvPr id="30" name="Obraz 29">
            <a:extLst>
              <a:ext uri="{FF2B5EF4-FFF2-40B4-BE49-F238E27FC236}">
                <a16:creationId xmlns:a16="http://schemas.microsoft.com/office/drawing/2014/main" xmlns="" id="{9C8F9284-C995-40CB-A73B-ED09B5CB99D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604599" y="3734408"/>
            <a:ext cx="4480104" cy="2986736"/>
          </a:xfrm>
          <a:prstGeom prst="rect">
            <a:avLst/>
          </a:prstGeom>
        </p:spPr>
      </p:pic>
      <p:pic>
        <p:nvPicPr>
          <p:cNvPr id="24" name="Obraz 23">
            <a:extLst>
              <a:ext uri="{FF2B5EF4-FFF2-40B4-BE49-F238E27FC236}">
                <a16:creationId xmlns:a16="http://schemas.microsoft.com/office/drawing/2014/main" xmlns="" id="{55D55BC3-FCAC-40AC-8E40-5EA8FEC52AB3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34429" y="3764584"/>
            <a:ext cx="4291725" cy="2956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30929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500" advClick="0" advTm="2000">
        <p15:prstTrans prst="peelOff"/>
      </p:transition>
    </mc:Choice>
    <mc:Fallback>
      <p:transition spd="slow" advClick="0" advTm="2000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Obraz 39">
            <a:extLst>
              <a:ext uri="{FF2B5EF4-FFF2-40B4-BE49-F238E27FC236}">
                <a16:creationId xmlns:a16="http://schemas.microsoft.com/office/drawing/2014/main" xmlns="" id="{371D643A-710C-4FFF-ABC8-2A2EC35BC7E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693935" y="196334"/>
            <a:ext cx="4420361" cy="3315271"/>
          </a:xfrm>
          <a:prstGeom prst="rect">
            <a:avLst/>
          </a:prstGeom>
        </p:spPr>
      </p:pic>
      <p:pic>
        <p:nvPicPr>
          <p:cNvPr id="38" name="Obraz 37">
            <a:extLst>
              <a:ext uri="{FF2B5EF4-FFF2-40B4-BE49-F238E27FC236}">
                <a16:creationId xmlns:a16="http://schemas.microsoft.com/office/drawing/2014/main" xmlns="" id="{9D93900F-77F9-437A-BCCC-0A826E627E7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73574" y="148654"/>
            <a:ext cx="4420361" cy="3315271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9EDF8FF-5F4C-4BAF-B6D9-4CEB13C98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574" y="198211"/>
            <a:ext cx="8596668" cy="658091"/>
          </a:xfrm>
        </p:spPr>
        <p:txBody>
          <a:bodyPr>
            <a:normAutofit/>
          </a:bodyPr>
          <a:lstStyle/>
          <a:p>
            <a:pPr algn="ctr"/>
            <a:r>
              <a:rPr lang="pl-PL" dirty="0"/>
              <a:t>                          </a:t>
            </a:r>
            <a:r>
              <a:rPr lang="pl-PL" b="1" dirty="0">
                <a:solidFill>
                  <a:schemeClr val="tx1"/>
                </a:solidFill>
              </a:rPr>
              <a:t>Poznajemy nasz kraj</a:t>
            </a:r>
          </a:p>
        </p:txBody>
      </p:sp>
      <p:pic>
        <p:nvPicPr>
          <p:cNvPr id="34" name="Obraz 33">
            <a:extLst>
              <a:ext uri="{FF2B5EF4-FFF2-40B4-BE49-F238E27FC236}">
                <a16:creationId xmlns:a16="http://schemas.microsoft.com/office/drawing/2014/main" xmlns="" id="{34B979B2-9350-4E06-A991-DD9CA1A3C3C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091224" y="120979"/>
            <a:ext cx="2765783" cy="3687710"/>
          </a:xfrm>
          <a:prstGeom prst="rect">
            <a:avLst/>
          </a:prstGeom>
        </p:spPr>
      </p:pic>
      <p:pic>
        <p:nvPicPr>
          <p:cNvPr id="44" name="Obraz 43">
            <a:extLst>
              <a:ext uri="{FF2B5EF4-FFF2-40B4-BE49-F238E27FC236}">
                <a16:creationId xmlns:a16="http://schemas.microsoft.com/office/drawing/2014/main" xmlns="" id="{04B171D4-686D-4BBC-9AFF-8130381BF0F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689656" y="2588339"/>
            <a:ext cx="3588455" cy="2691342"/>
          </a:xfrm>
          <a:prstGeom prst="rect">
            <a:avLst/>
          </a:prstGeom>
        </p:spPr>
      </p:pic>
      <p:pic>
        <p:nvPicPr>
          <p:cNvPr id="48" name="Obraz 47">
            <a:extLst>
              <a:ext uri="{FF2B5EF4-FFF2-40B4-BE49-F238E27FC236}">
                <a16:creationId xmlns:a16="http://schemas.microsoft.com/office/drawing/2014/main" xmlns="" id="{DE8A05CF-B74E-4A48-97ED-FA82A205E9A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327511" y="3259959"/>
            <a:ext cx="2590915" cy="3454553"/>
          </a:xfrm>
          <a:prstGeom prst="rect">
            <a:avLst/>
          </a:prstGeom>
        </p:spPr>
      </p:pic>
      <p:pic>
        <p:nvPicPr>
          <p:cNvPr id="36" name="Obraz 35">
            <a:extLst>
              <a:ext uri="{FF2B5EF4-FFF2-40B4-BE49-F238E27FC236}">
                <a16:creationId xmlns:a16="http://schemas.microsoft.com/office/drawing/2014/main" xmlns="" id="{6A0C2A37-229A-4CCF-AF57-39787ED9613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085626" y="2466037"/>
            <a:ext cx="3323081" cy="2492311"/>
          </a:xfrm>
          <a:prstGeom prst="rect">
            <a:avLst/>
          </a:prstGeom>
        </p:spPr>
      </p:pic>
      <p:pic>
        <p:nvPicPr>
          <p:cNvPr id="50" name="Obraz 49">
            <a:extLst>
              <a:ext uri="{FF2B5EF4-FFF2-40B4-BE49-F238E27FC236}">
                <a16:creationId xmlns:a16="http://schemas.microsoft.com/office/drawing/2014/main" xmlns="" id="{A317DC08-DD09-49B1-ACD0-3EE40E4A2B8A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096000" y="4403978"/>
            <a:ext cx="3323080" cy="2340293"/>
          </a:xfrm>
          <a:prstGeom prst="rect">
            <a:avLst/>
          </a:prstGeom>
        </p:spPr>
      </p:pic>
      <p:pic>
        <p:nvPicPr>
          <p:cNvPr id="56" name="Obraz 55">
            <a:extLst>
              <a:ext uri="{FF2B5EF4-FFF2-40B4-BE49-F238E27FC236}">
                <a16:creationId xmlns:a16="http://schemas.microsoft.com/office/drawing/2014/main" xmlns="" id="{6E36AF16-BB49-48BD-B22D-C4246EDDA3D5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890684" y="4503930"/>
            <a:ext cx="3205316" cy="2240341"/>
          </a:xfrm>
          <a:prstGeom prst="rect">
            <a:avLst/>
          </a:prstGeom>
        </p:spPr>
      </p:pic>
      <p:pic>
        <p:nvPicPr>
          <p:cNvPr id="42" name="Obraz 41">
            <a:extLst>
              <a:ext uri="{FF2B5EF4-FFF2-40B4-BE49-F238E27FC236}">
                <a16:creationId xmlns:a16="http://schemas.microsoft.com/office/drawing/2014/main" xmlns="" id="{D50F16F0-DF29-4913-925F-B64F986F58CA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89082" y="3325732"/>
            <a:ext cx="2727016" cy="3418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165012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500" advClick="0" advTm="2000">
        <p15:prstTrans prst="peelOff"/>
      </p:transition>
    </mc:Choice>
    <mc:Fallback>
      <p:transition spd="slow" advClick="0" advTm="2000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58AD2FC7-01A8-4419-A043-D381D09E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094" y="1733296"/>
            <a:ext cx="8596668" cy="1320800"/>
          </a:xfrm>
        </p:spPr>
        <p:txBody>
          <a:bodyPr/>
          <a:lstStyle/>
          <a:p>
            <a:r>
              <a:rPr lang="pl-PL" dirty="0"/>
              <a:t>       </a:t>
            </a:r>
            <a:r>
              <a:rPr lang="pl-PL" dirty="0">
                <a:solidFill>
                  <a:schemeClr val="tx1"/>
                </a:solidFill>
              </a:rPr>
              <a:t>Zapraszamy do naszej szkoły !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xmlns="" id="{23313BDE-E6F2-4091-8B4B-A07340240601}"/>
              </a:ext>
            </a:extLst>
          </p:cNvPr>
          <p:cNvSpPr txBox="1"/>
          <p:nvPr/>
        </p:nvSpPr>
        <p:spPr>
          <a:xfrm>
            <a:off x="1189608" y="3054096"/>
            <a:ext cx="79810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SPECJALNY OŚRODEK SZKOLNO - WYCHOWAWCZY</a:t>
            </a:r>
          </a:p>
          <a:p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      im. Kawalerów Orderu Uśmiechu w Suliszewie</a:t>
            </a:r>
          </a:p>
          <a:p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             73-222 Suliszewo, ul. Zwycięstwa 28</a:t>
            </a:r>
          </a:p>
          <a:p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xmlns="" id="{44386AA1-6A37-4658-9CA9-E69A10B12F5E}"/>
              </a:ext>
            </a:extLst>
          </p:cNvPr>
          <p:cNvSpPr txBox="1"/>
          <p:nvPr/>
        </p:nvSpPr>
        <p:spPr>
          <a:xfrm>
            <a:off x="3972757" y="4179587"/>
            <a:ext cx="76836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tel. </a:t>
            </a:r>
            <a:r>
              <a:rPr lang="pt-BR" dirty="0"/>
              <a:t> 95 765 64 18</a:t>
            </a:r>
            <a:endParaRPr lang="pl-PL" dirty="0"/>
          </a:p>
          <a:p>
            <a:r>
              <a:rPr lang="pt-BR" dirty="0"/>
              <a:t>e-mail: osw-suliszewo@wp.pl</a:t>
            </a:r>
            <a:endParaRPr lang="pl-PL" dirty="0"/>
          </a:p>
          <a:p>
            <a:endParaRPr lang="pl-PL" dirty="0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xmlns="" id="{B419A869-9D13-4B37-A8BF-FEA46B814F50}"/>
              </a:ext>
            </a:extLst>
          </p:cNvPr>
          <p:cNvSpPr txBox="1"/>
          <p:nvPr/>
        </p:nvSpPr>
        <p:spPr>
          <a:xfrm>
            <a:off x="3275861" y="4865857"/>
            <a:ext cx="69512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u="sng" dirty="0">
                <a:hlinkClick r:id="rId2"/>
              </a:rPr>
              <a:t>http://osw.suliszewo.szkolnastrona.pl</a:t>
            </a:r>
            <a:r>
              <a:rPr lang="pl-PL" b="1" u="sng" dirty="0" smtClean="0">
                <a:hlinkClick r:id="rId2"/>
              </a:rPr>
              <a:t>/</a:t>
            </a:r>
            <a:r>
              <a:rPr lang="pl-PL" b="1" u="sng" dirty="0" smtClean="0"/>
              <a:t>   </a:t>
            </a:r>
            <a:endParaRPr lang="pl-PL" b="1" u="sng" dirty="0"/>
          </a:p>
        </p:txBody>
      </p:sp>
    </p:spTree>
    <p:extLst>
      <p:ext uri="{BB962C8B-B14F-4D97-AF65-F5344CB8AC3E}">
        <p14:creationId xmlns:p14="http://schemas.microsoft.com/office/powerpoint/2010/main" xmlns="" val="25094445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500" advClick="0" advTm="2000">
        <p15:prstTrans prst="peelOff"/>
      </p:transition>
    </mc:Choice>
    <mc:Fallback>
      <p:transition spd="slow" advClick="0" advTm="2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323FB737-98B9-4DD6-B8B6-8574372321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7339" y="905596"/>
            <a:ext cx="7766936" cy="2340568"/>
          </a:xfrm>
        </p:spPr>
        <p:txBody>
          <a:bodyPr>
            <a:noAutofit/>
          </a:bodyPr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Jak wygląda nauka </a:t>
            </a:r>
            <a:r>
              <a:rPr lang="pl-PL" dirty="0" smtClean="0">
                <a:solidFill>
                  <a:schemeClr val="tx1"/>
                </a:solidFill>
              </a:rPr>
              <a:t>             w </a:t>
            </a:r>
            <a:r>
              <a:rPr lang="pl-PL" dirty="0">
                <a:solidFill>
                  <a:schemeClr val="tx1"/>
                </a:solidFill>
              </a:rPr>
              <a:t>naszej szkole ?</a:t>
            </a:r>
          </a:p>
        </p:txBody>
      </p:sp>
      <p:sp>
        <p:nvSpPr>
          <p:cNvPr id="4" name="Podtytuł 3">
            <a:extLst>
              <a:ext uri="{FF2B5EF4-FFF2-40B4-BE49-F238E27FC236}">
                <a16:creationId xmlns:a16="http://schemas.microsoft.com/office/drawing/2014/main" xmlns="" id="{D24ADFAE-F6EA-4CB3-9343-610370ECB8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4459" y="3831377"/>
            <a:ext cx="7766936" cy="1096899"/>
          </a:xfrm>
        </p:spPr>
        <p:txBody>
          <a:bodyPr>
            <a:normAutofit/>
          </a:bodyPr>
          <a:lstStyle/>
          <a:p>
            <a:pPr algn="ctr"/>
            <a:r>
              <a:rPr lang="pl-PL" sz="5400" dirty="0">
                <a:solidFill>
                  <a:schemeClr val="tx1"/>
                </a:solidFill>
              </a:rPr>
              <a:t>Zobaczcie sami </a:t>
            </a:r>
          </a:p>
        </p:txBody>
      </p:sp>
    </p:spTree>
    <p:extLst>
      <p:ext uri="{BB962C8B-B14F-4D97-AF65-F5344CB8AC3E}">
        <p14:creationId xmlns:p14="http://schemas.microsoft.com/office/powerpoint/2010/main" xmlns="" val="38653246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500" advClick="0" advTm="1000">
        <p15:prstTrans prst="peelOff"/>
      </p:transition>
    </mc:Choice>
    <mc:Fallback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Obraz 32">
            <a:extLst>
              <a:ext uri="{FF2B5EF4-FFF2-40B4-BE49-F238E27FC236}">
                <a16:creationId xmlns:a16="http://schemas.microsoft.com/office/drawing/2014/main" xmlns="" id="{4896A6CE-DCFF-4809-99E5-A1D80D29D3E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75637" y="3727589"/>
            <a:ext cx="3990683" cy="2660455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xmlns="" id="{415444AD-6205-4B6A-9571-1737CFFEC7D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33685" y="816162"/>
            <a:ext cx="3694176" cy="2770632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xmlns="" id="{E53CD8E3-B3F7-48BA-8CAD-AE55FE750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97403" y="228532"/>
            <a:ext cx="9554802" cy="587630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Uczymy się o otaczającym nas świecie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B3FF2CEB-D2AA-426C-93E5-BF826460440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027776" y="766084"/>
            <a:ext cx="3674309" cy="2755731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xmlns="" id="{701FB098-7A5B-47B7-8425-6497F422D03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123475" y="3814770"/>
            <a:ext cx="3578610" cy="2486094"/>
          </a:xfrm>
          <a:prstGeom prst="rect">
            <a:avLst/>
          </a:prstGeom>
        </p:spPr>
      </p:pic>
      <p:pic>
        <p:nvPicPr>
          <p:cNvPr id="18" name="Obraz 17">
            <a:extLst>
              <a:ext uri="{FF2B5EF4-FFF2-40B4-BE49-F238E27FC236}">
                <a16:creationId xmlns:a16="http://schemas.microsoft.com/office/drawing/2014/main" xmlns="" id="{9EACC708-0645-4ECF-8750-7444C8CC4F2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684657" y="2564871"/>
            <a:ext cx="2491780" cy="1868836"/>
          </a:xfrm>
          <a:prstGeom prst="rect">
            <a:avLst/>
          </a:prstGeom>
        </p:spPr>
      </p:pic>
      <p:pic>
        <p:nvPicPr>
          <p:cNvPr id="28" name="Obraz 27">
            <a:extLst>
              <a:ext uri="{FF2B5EF4-FFF2-40B4-BE49-F238E27FC236}">
                <a16:creationId xmlns:a16="http://schemas.microsoft.com/office/drawing/2014/main" xmlns="" id="{65650F25-149C-41F8-B66F-6408960B941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679998" y="3830773"/>
            <a:ext cx="3174698" cy="2496802"/>
          </a:xfrm>
          <a:prstGeom prst="rect">
            <a:avLst/>
          </a:prstGeom>
        </p:spPr>
      </p:pic>
      <p:pic>
        <p:nvPicPr>
          <p:cNvPr id="26" name="Obraz 25">
            <a:extLst>
              <a:ext uri="{FF2B5EF4-FFF2-40B4-BE49-F238E27FC236}">
                <a16:creationId xmlns:a16="http://schemas.microsoft.com/office/drawing/2014/main" xmlns="" id="{1BB5939E-7D78-4D9B-9E9F-1F7E6CDAC1DD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887233" y="1207306"/>
            <a:ext cx="2760228" cy="2070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225819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750" advClick="0" advTm="2000">
        <p15:prstTrans prst="curtains"/>
      </p:transition>
    </mc:Choice>
    <mc:Fallback>
      <p:transition spd="slow" advClick="0" advTm="2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59BDB674-8216-491B-96AC-9F75E9664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888" y="457201"/>
            <a:ext cx="9947994" cy="1127760"/>
          </a:xfrm>
        </p:spPr>
        <p:txBody>
          <a:bodyPr>
            <a:normAutofit fontScale="90000"/>
          </a:bodyPr>
          <a:lstStyle/>
          <a:p>
            <a:pPr algn="ctr"/>
            <a:r>
              <a:rPr lang="pl-PL" sz="2700" dirty="0"/>
              <a:t>        </a:t>
            </a:r>
            <a:r>
              <a:rPr lang="pl-PL" sz="2700" dirty="0">
                <a:solidFill>
                  <a:schemeClr val="tx1"/>
                </a:solidFill>
              </a:rPr>
              <a:t>We współpracy z Nadleśnictwem Drawno </a:t>
            </a:r>
            <a:r>
              <a:rPr lang="pl-PL" sz="2700" dirty="0" smtClean="0">
                <a:solidFill>
                  <a:schemeClr val="tx1"/>
                </a:solidFill>
              </a:rPr>
              <a:t>uczymy </a:t>
            </a:r>
            <a:r>
              <a:rPr lang="pl-PL" sz="2700" dirty="0">
                <a:solidFill>
                  <a:schemeClr val="tx1"/>
                </a:solidFill>
              </a:rPr>
              <a:t>się o przyrodzie</a:t>
            </a:r>
            <a:br>
              <a:rPr lang="pl-PL" sz="2700" dirty="0">
                <a:solidFill>
                  <a:schemeClr val="tx1"/>
                </a:solidFill>
              </a:rPr>
            </a:br>
            <a:r>
              <a:rPr lang="pl-PL" sz="2700" dirty="0">
                <a:solidFill>
                  <a:schemeClr val="tx1"/>
                </a:solidFill>
              </a:rPr>
              <a:t>Organizujemy w szkole Dzień Drzewa i obchodzimy Dzień Ziemi  </a:t>
            </a:r>
            <a:r>
              <a:rPr lang="pl-PL" sz="2700" dirty="0"/>
              <a:t/>
            </a:r>
            <a:br>
              <a:rPr lang="pl-PL" sz="2700" dirty="0"/>
            </a:br>
            <a:r>
              <a:rPr lang="pl-PL" sz="2700" dirty="0"/>
              <a:t>       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xmlns="" id="{75BB1B91-8C0A-42C7-A910-CDA1F6C68E5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124128" y="1359632"/>
            <a:ext cx="2789128" cy="2091846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xmlns="" id="{0A8580E4-52D3-4EA7-9C20-01D9380AD17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525588" y="1359632"/>
            <a:ext cx="2789128" cy="2091846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xmlns="" id="{6E0F9954-0668-4736-9023-E50C394BC23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37507" y="1400439"/>
            <a:ext cx="2789127" cy="2091845"/>
          </a:xfrm>
          <a:prstGeom prst="rect">
            <a:avLst/>
          </a:prstGeom>
        </p:spPr>
      </p:pic>
      <p:pic>
        <p:nvPicPr>
          <p:cNvPr id="22" name="Obraz 21">
            <a:extLst>
              <a:ext uri="{FF2B5EF4-FFF2-40B4-BE49-F238E27FC236}">
                <a16:creationId xmlns:a16="http://schemas.microsoft.com/office/drawing/2014/main" xmlns="" id="{CCAD9E90-589C-4C02-92A8-B7BA4648F80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54903" y="3555568"/>
            <a:ext cx="4663789" cy="3109192"/>
          </a:xfrm>
          <a:prstGeom prst="rect">
            <a:avLst/>
          </a:prstGeom>
        </p:spPr>
      </p:pic>
      <p:pic>
        <p:nvPicPr>
          <p:cNvPr id="24" name="Obraz 23">
            <a:extLst>
              <a:ext uri="{FF2B5EF4-FFF2-40B4-BE49-F238E27FC236}">
                <a16:creationId xmlns:a16="http://schemas.microsoft.com/office/drawing/2014/main" xmlns="" id="{048EDF4D-FE1E-46D5-92D0-96F3208BA49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922264" y="3555568"/>
            <a:ext cx="4660458" cy="3109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033654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500" advClick="0" advTm="2000">
        <p15:prstTrans prst="peelOff"/>
      </p:transition>
    </mc:Choice>
    <mc:Fallback>
      <p:transition spd="slow" advClick="0" advTm="2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Obraz 37">
            <a:extLst>
              <a:ext uri="{FF2B5EF4-FFF2-40B4-BE49-F238E27FC236}">
                <a16:creationId xmlns:a16="http://schemas.microsoft.com/office/drawing/2014/main" xmlns="" id="{88D6DCDB-00E1-43CF-91A0-1E1B8F4988C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653335" y="3029135"/>
            <a:ext cx="2311234" cy="3751887"/>
          </a:xfrm>
          <a:prstGeom prst="rect">
            <a:avLst/>
          </a:prstGeom>
        </p:spPr>
      </p:pic>
      <p:pic>
        <p:nvPicPr>
          <p:cNvPr id="36" name="Obraz 35">
            <a:extLst>
              <a:ext uri="{FF2B5EF4-FFF2-40B4-BE49-F238E27FC236}">
                <a16:creationId xmlns:a16="http://schemas.microsoft.com/office/drawing/2014/main" xmlns="" id="{6EF7A9FC-DF2F-4392-A914-8360C04F6CC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510895" y="3029135"/>
            <a:ext cx="2111776" cy="3754267"/>
          </a:xfrm>
          <a:prstGeom prst="rect">
            <a:avLst/>
          </a:prstGeom>
        </p:spPr>
      </p:pic>
      <p:sp>
        <p:nvSpPr>
          <p:cNvPr id="24" name="Tytuł 23">
            <a:extLst>
              <a:ext uri="{FF2B5EF4-FFF2-40B4-BE49-F238E27FC236}">
                <a16:creationId xmlns:a16="http://schemas.microsoft.com/office/drawing/2014/main" xmlns="" id="{697D299A-4D28-4CB0-A03A-00CDA5D69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pl-PL" sz="2400" dirty="0"/>
              <a:t>  </a:t>
            </a:r>
            <a:r>
              <a:rPr lang="pl-PL" sz="2400" dirty="0">
                <a:solidFill>
                  <a:schemeClr val="tx1"/>
                </a:solidFill>
              </a:rPr>
              <a:t>Jesteśmy w zgodzie z </a:t>
            </a:r>
            <a:r>
              <a:rPr lang="pl-PL" sz="2400" dirty="0" smtClean="0">
                <a:solidFill>
                  <a:schemeClr val="tx1"/>
                </a:solidFill>
              </a:rPr>
              <a:t>przyrodą.</a:t>
            </a:r>
            <a:r>
              <a:rPr lang="pl-PL" sz="2400" dirty="0">
                <a:solidFill>
                  <a:schemeClr val="tx1"/>
                </a:solidFill>
              </a:rPr>
              <a:t/>
            </a:r>
            <a:br>
              <a:rPr lang="pl-PL" sz="2400" dirty="0">
                <a:solidFill>
                  <a:schemeClr val="tx1"/>
                </a:solidFill>
              </a:rPr>
            </a:br>
            <a:r>
              <a:rPr lang="pl-PL" sz="2400" dirty="0">
                <a:solidFill>
                  <a:schemeClr val="tx1"/>
                </a:solidFill>
              </a:rPr>
              <a:t>Wiemy jak mamy zachować się w parku, lesie i  parku </a:t>
            </a:r>
            <a:r>
              <a:rPr lang="pl-PL" sz="2400" dirty="0" smtClean="0">
                <a:solidFill>
                  <a:schemeClr val="tx1"/>
                </a:solidFill>
              </a:rPr>
              <a:t>narodowym. </a:t>
            </a:r>
            <a:endParaRPr lang="pl-PL" sz="2400" dirty="0">
              <a:solidFill>
                <a:schemeClr val="tx1"/>
              </a:solidFill>
            </a:endParaRPr>
          </a:p>
        </p:txBody>
      </p:sp>
      <p:pic>
        <p:nvPicPr>
          <p:cNvPr id="26" name="Obraz 25">
            <a:extLst>
              <a:ext uri="{FF2B5EF4-FFF2-40B4-BE49-F238E27FC236}">
                <a16:creationId xmlns:a16="http://schemas.microsoft.com/office/drawing/2014/main" xmlns="" id="{461F95B5-5473-444E-A71F-1889DA30AD5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304060" y="196879"/>
            <a:ext cx="3806190" cy="2539272"/>
          </a:xfrm>
          <a:prstGeom prst="rect">
            <a:avLst/>
          </a:prstGeom>
        </p:spPr>
      </p:pic>
      <p:pic>
        <p:nvPicPr>
          <p:cNvPr id="30" name="Obraz 29">
            <a:extLst>
              <a:ext uri="{FF2B5EF4-FFF2-40B4-BE49-F238E27FC236}">
                <a16:creationId xmlns:a16="http://schemas.microsoft.com/office/drawing/2014/main" xmlns="" id="{38EB53E5-F271-4930-9F2C-1599B53CD68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10966" y="1154524"/>
            <a:ext cx="4217670" cy="3163253"/>
          </a:xfrm>
          <a:prstGeom prst="rect">
            <a:avLst/>
          </a:prstGeom>
        </p:spPr>
      </p:pic>
      <p:pic>
        <p:nvPicPr>
          <p:cNvPr id="28" name="Obraz 27">
            <a:extLst>
              <a:ext uri="{FF2B5EF4-FFF2-40B4-BE49-F238E27FC236}">
                <a16:creationId xmlns:a16="http://schemas.microsoft.com/office/drawing/2014/main" xmlns="" id="{B21EEF25-AC93-47A4-AC26-C64561F20B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1630" y="3858769"/>
            <a:ext cx="4217670" cy="2922254"/>
          </a:xfrm>
          <a:prstGeom prst="rect">
            <a:avLst/>
          </a:prstGeom>
        </p:spPr>
      </p:pic>
      <p:pic>
        <p:nvPicPr>
          <p:cNvPr id="32" name="Obraz 31">
            <a:extLst>
              <a:ext uri="{FF2B5EF4-FFF2-40B4-BE49-F238E27FC236}">
                <a16:creationId xmlns:a16="http://schemas.microsoft.com/office/drawing/2014/main" xmlns="" id="{7F5A8D8E-6F12-4B94-8883-1E876B96068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10895" y="1154524"/>
            <a:ext cx="4447813" cy="2967326"/>
          </a:xfrm>
          <a:prstGeom prst="rect">
            <a:avLst/>
          </a:prstGeom>
        </p:spPr>
      </p:pic>
      <p:pic>
        <p:nvPicPr>
          <p:cNvPr id="34" name="Obraz 33">
            <a:extLst>
              <a:ext uri="{FF2B5EF4-FFF2-40B4-BE49-F238E27FC236}">
                <a16:creationId xmlns:a16="http://schemas.microsoft.com/office/drawing/2014/main" xmlns="" id="{EB3F8FE3-701F-4700-ADE3-78B238B051D5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978882" y="2734627"/>
            <a:ext cx="3111194" cy="4046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345508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500" advClick="0" advTm="2000">
        <p15:prstTrans prst="peelOff"/>
      </p:transition>
    </mc:Choice>
    <mc:Fallback>
      <p:transition spd="slow" advClick="0" advTm="2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Obraz 15">
            <a:extLst>
              <a:ext uri="{FF2B5EF4-FFF2-40B4-BE49-F238E27FC236}">
                <a16:creationId xmlns:a16="http://schemas.microsoft.com/office/drawing/2014/main" xmlns="" id="{0DACA0BD-874C-418C-A714-20BB6207AEE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714209" y="1192354"/>
            <a:ext cx="3019474" cy="2264606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xmlns="" id="{8FB35B36-A934-4FCE-94D3-6BD63EA51F4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527755" y="1186100"/>
            <a:ext cx="3012128" cy="2259096"/>
          </a:xfrm>
          <a:prstGeom prst="rect">
            <a:avLst/>
          </a:prstGeom>
        </p:spPr>
      </p:pic>
      <p:pic>
        <p:nvPicPr>
          <p:cNvPr id="18" name="Obraz 17">
            <a:extLst>
              <a:ext uri="{FF2B5EF4-FFF2-40B4-BE49-F238E27FC236}">
                <a16:creationId xmlns:a16="http://schemas.microsoft.com/office/drawing/2014/main" xmlns="" id="{5A51A43F-7E89-47BF-ADD1-C5AB23F8DB7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11993" y="3689640"/>
            <a:ext cx="3416808" cy="2562606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xmlns="" id="{108B0D72-4415-4EB9-A3DB-3F348A1BCD9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517553" y="267726"/>
            <a:ext cx="2480368" cy="1860276"/>
          </a:xfrm>
          <a:prstGeom prst="rect">
            <a:avLst/>
          </a:prstGeom>
        </p:spPr>
      </p:pic>
      <p:pic>
        <p:nvPicPr>
          <p:cNvPr id="28" name="Obraz 27">
            <a:extLst>
              <a:ext uri="{FF2B5EF4-FFF2-40B4-BE49-F238E27FC236}">
                <a16:creationId xmlns:a16="http://schemas.microsoft.com/office/drawing/2014/main" xmlns="" id="{03ED3755-3D08-4AEA-8E3A-4954B28DDEF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659169" y="3668070"/>
            <a:ext cx="3264408" cy="2538496"/>
          </a:xfrm>
          <a:prstGeom prst="rect">
            <a:avLst/>
          </a:prstGeom>
        </p:spPr>
      </p:pic>
      <p:pic>
        <p:nvPicPr>
          <p:cNvPr id="32" name="Obraz 31">
            <a:extLst>
              <a:ext uri="{FF2B5EF4-FFF2-40B4-BE49-F238E27FC236}">
                <a16:creationId xmlns:a16="http://schemas.microsoft.com/office/drawing/2014/main" xmlns="" id="{98D57548-8E59-42AF-B1AF-47ED6FABEE9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41302" y="1197864"/>
            <a:ext cx="3012128" cy="2259096"/>
          </a:xfrm>
          <a:prstGeom prst="rect">
            <a:avLst/>
          </a:prstGeom>
        </p:spPr>
      </p:pic>
      <p:pic>
        <p:nvPicPr>
          <p:cNvPr id="38" name="Obraz 37">
            <a:extLst>
              <a:ext uri="{FF2B5EF4-FFF2-40B4-BE49-F238E27FC236}">
                <a16:creationId xmlns:a16="http://schemas.microsoft.com/office/drawing/2014/main" xmlns="" id="{BEEDBC65-409D-4AB4-AA18-F7D72BE7EE8A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223946" y="3689640"/>
            <a:ext cx="3384661" cy="2538496"/>
          </a:xfrm>
          <a:prstGeom prst="rect">
            <a:avLst/>
          </a:prstGeom>
        </p:spPr>
      </p:pic>
      <p:sp>
        <p:nvSpPr>
          <p:cNvPr id="40" name="Tytuł 39">
            <a:extLst>
              <a:ext uri="{FF2B5EF4-FFF2-40B4-BE49-F238E27FC236}">
                <a16:creationId xmlns:a16="http://schemas.microsoft.com/office/drawing/2014/main" xmlns="" id="{66AF10A3-3DF0-4F04-B4E3-57915A9F1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3503" y="326354"/>
            <a:ext cx="8596668" cy="1320800"/>
          </a:xfrm>
        </p:spPr>
        <p:txBody>
          <a:bodyPr/>
          <a:lstStyle/>
          <a:p>
            <a:r>
              <a:rPr lang="pl-PL" dirty="0"/>
              <a:t>   </a:t>
            </a:r>
            <a:r>
              <a:rPr lang="pl-PL" dirty="0">
                <a:solidFill>
                  <a:schemeClr val="tx1"/>
                </a:solidFill>
              </a:rPr>
              <a:t>…ważymy, liczymy i płacimy </a:t>
            </a:r>
          </a:p>
        </p:txBody>
      </p:sp>
    </p:spTree>
    <p:extLst>
      <p:ext uri="{BB962C8B-B14F-4D97-AF65-F5344CB8AC3E}">
        <p14:creationId xmlns:p14="http://schemas.microsoft.com/office/powerpoint/2010/main" xmlns="" val="40757793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500" advClick="0" advTm="2000">
        <p15:prstTrans prst="peelOff"/>
      </p:transition>
    </mc:Choice>
    <mc:Fallback>
      <p:transition spd="slow" advClick="0" advTm="2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AEBB1612-B674-4C08-A0EA-A08DB3A5A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21182" y="277368"/>
            <a:ext cx="8596668" cy="688848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Rozmawiamy  z pedagogiem </a:t>
            </a:r>
            <a:br>
              <a:rPr lang="pl-PL" dirty="0">
                <a:solidFill>
                  <a:schemeClr val="tx1"/>
                </a:solidFill>
              </a:rPr>
            </a:br>
            <a:r>
              <a:rPr lang="pl-PL" dirty="0">
                <a:solidFill>
                  <a:schemeClr val="tx1"/>
                </a:solidFill>
              </a:rPr>
              <a:t>o bezpieczeństwie w Internecie 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9C8B1309-D216-4526-BE20-CA1803D463E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334796" y="96012"/>
            <a:ext cx="4126992" cy="3095244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xmlns="" id="{136FFCAE-43C2-4365-9E09-8E18258464D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48056" y="1371600"/>
            <a:ext cx="3742944" cy="2807208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xmlns="" id="{DF561150-96DD-43FD-9660-3E98E8986BE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374630" y="2430018"/>
            <a:ext cx="4367784" cy="3275838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xmlns="" id="{C65A408F-6A36-4934-A5A5-8CFCEC46A23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341506" y="3941064"/>
            <a:ext cx="3572256" cy="2679192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xmlns="" id="{75F0B1DD-86BE-4469-8F5A-1E81F3A6D39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77334" y="4326282"/>
            <a:ext cx="3058632" cy="2293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19836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500" advClick="0" advTm="2000">
        <p15:prstTrans prst="peelOff"/>
      </p:transition>
    </mc:Choice>
    <mc:Fallback>
      <p:transition spd="slow" advClick="0" advTm="2000">
        <p:fade/>
      </p:transition>
    </mc:Fallback>
  </mc:AlternateContent>
</p:sld>
</file>

<file path=ppt/theme/theme1.xml><?xml version="1.0" encoding="utf-8"?>
<a:theme xmlns:a="http://schemas.openxmlformats.org/drawingml/2006/main" name="Faset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2146</TotalTime>
  <Words>491</Words>
  <Application>Microsoft Office PowerPoint</Application>
  <PresentationFormat>Niestandardowy</PresentationFormat>
  <Paragraphs>74</Paragraphs>
  <Slides>36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36</vt:i4>
      </vt:variant>
    </vt:vector>
  </HeadingPairs>
  <TitlesOfParts>
    <vt:vector size="37" baseType="lpstr">
      <vt:lpstr>Faseta</vt:lpstr>
      <vt:lpstr>Szkoła Przysposabiająca           do Pracy          </vt:lpstr>
      <vt:lpstr>Slajd 2</vt:lpstr>
      <vt:lpstr>W szkole przysposabiającej do pracy uczniowie uczą się takich przedmiotów jak :   </vt:lpstr>
      <vt:lpstr>Jak wygląda nauka              w naszej szkole ?</vt:lpstr>
      <vt:lpstr>Uczymy się o otaczającym nas świecie</vt:lpstr>
      <vt:lpstr>        We współpracy z Nadleśnictwem Drawno uczymy się o przyrodzie Organizujemy w szkole Dzień Drzewa i obchodzimy Dzień Ziemi          </vt:lpstr>
      <vt:lpstr>  Jesteśmy w zgodzie z przyrodą. Wiemy jak mamy zachować się w parku, lesie i  parku narodowym. </vt:lpstr>
      <vt:lpstr>   …ważymy, liczymy i płacimy </vt:lpstr>
      <vt:lpstr>Rozmawiamy  z pedagogiem  o bezpieczeństwie w Internecie </vt:lpstr>
      <vt:lpstr>Z psychologiem rozmawiamy  o  emocjach </vt:lpstr>
      <vt:lpstr>           Uczymy się kulturalnie spędzać czas           Zwiedzamy galerie, oglądamy wystawy, chodzimy  do kina   </vt:lpstr>
      <vt:lpstr>Rozwijamy się, tworzymy  </vt:lpstr>
      <vt:lpstr>Zapoznajemy się z działaniem instytucji  i służb  </vt:lpstr>
      <vt:lpstr>Występujemy  </vt:lpstr>
      <vt:lpstr>           Bierzemy udział w konkursach </vt:lpstr>
      <vt:lpstr>Przygotowujemy  szkolne obchody  Dnia  Życzliwości  i bierzemy w nich udział  </vt:lpstr>
      <vt:lpstr>      Poznajemy informacje  na temat uzależnień         Bierzemy udział w Kampanii Białych Serc </vt:lpstr>
      <vt:lpstr>       Organizujemy urodziny klasowe </vt:lpstr>
      <vt:lpstr>Slajd 19</vt:lpstr>
      <vt:lpstr> Poznajemy zasady zachowania  w punktach gastronomicznych, wybierania potraw z karty                      dań, zamawiania  napojów.  </vt:lpstr>
      <vt:lpstr>Przygotowujemy posiłki </vt:lpstr>
      <vt:lpstr>Pieczemy słodkości na różne okazje  </vt:lpstr>
      <vt:lpstr>Przygotowujemy przetwory  </vt:lpstr>
      <vt:lpstr>            Tworzymy ciekawe prace    </vt:lpstr>
      <vt:lpstr>Uczymy się rękodzieła </vt:lpstr>
      <vt:lpstr> Przygotowujemy ozdoby i stroiki               na kiermasze  </vt:lpstr>
      <vt:lpstr>Organizujemy warsztaty kulinarno-rękodzielnicze  ze Środowiskowymi Domami Samopomocy </vt:lpstr>
      <vt:lpstr>Uczymy się prac ogrodniczych </vt:lpstr>
      <vt:lpstr>Robimy stroiki na Święto Zmarłych </vt:lpstr>
      <vt:lpstr>Potrafimy sprawnie posługiwać się komputerem </vt:lpstr>
      <vt:lpstr>Uczymy się bezpiecznie spędzać czas nad wodą </vt:lpstr>
      <vt:lpstr>                  Jesteśmy aktywni fizycznie Bierzemy udział w zabawach i zawodach sportowych  </vt:lpstr>
      <vt:lpstr>                 Nawiązujemy przyjaźnie z uczniami z innych szkół                                          </vt:lpstr>
      <vt:lpstr>  Potrafimy się bawić, samodzielnie projektujemy stroje   </vt:lpstr>
      <vt:lpstr>                          Poznajemy nasz kraj</vt:lpstr>
      <vt:lpstr>       Zapraszamy do naszej szkoły 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Szkoła Przysposabiająca do Pracy</dc:title>
  <dc:creator>ASUS VivoBook</dc:creator>
  <cp:lastModifiedBy>OSW</cp:lastModifiedBy>
  <cp:revision>134</cp:revision>
  <dcterms:created xsi:type="dcterms:W3CDTF">2020-05-14T12:48:01Z</dcterms:created>
  <dcterms:modified xsi:type="dcterms:W3CDTF">2020-05-19T09:13:43Z</dcterms:modified>
</cp:coreProperties>
</file>